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71" r:id="rId4"/>
    <p:sldId id="278" r:id="rId5"/>
    <p:sldId id="279" r:id="rId6"/>
    <p:sldId id="280" r:id="rId7"/>
    <p:sldId id="281" r:id="rId8"/>
    <p:sldId id="282" r:id="rId9"/>
    <p:sldId id="285" r:id="rId10"/>
    <p:sldId id="286" r:id="rId11"/>
    <p:sldId id="273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7" r:id="rId22"/>
    <p:sldId id="296" r:id="rId23"/>
    <p:sldId id="299" r:id="rId24"/>
    <p:sldId id="298" r:id="rId25"/>
    <p:sldId id="300" r:id="rId26"/>
    <p:sldId id="302" r:id="rId27"/>
    <p:sldId id="301" r:id="rId28"/>
    <p:sldId id="303" r:id="rId29"/>
    <p:sldId id="304" r:id="rId30"/>
    <p:sldId id="305" r:id="rId31"/>
    <p:sldId id="306" r:id="rId32"/>
    <p:sldId id="274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275" r:id="rId50"/>
    <p:sldId id="323" r:id="rId51"/>
    <p:sldId id="324" r:id="rId52"/>
    <p:sldId id="325" r:id="rId53"/>
    <p:sldId id="328" r:id="rId54"/>
    <p:sldId id="326" r:id="rId55"/>
    <p:sldId id="327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276" r:id="rId69"/>
    <p:sldId id="341" r:id="rId70"/>
    <p:sldId id="342" r:id="rId71"/>
    <p:sldId id="343" r:id="rId72"/>
    <p:sldId id="345" r:id="rId73"/>
    <p:sldId id="346" r:id="rId74"/>
    <p:sldId id="347" r:id="rId75"/>
    <p:sldId id="348" r:id="rId76"/>
    <p:sldId id="349" r:id="rId77"/>
    <p:sldId id="350" r:id="rId78"/>
    <p:sldId id="277" r:id="rId79"/>
    <p:sldId id="351" r:id="rId80"/>
    <p:sldId id="352" r:id="rId81"/>
    <p:sldId id="272" r:id="rId8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A869A41-725F-4AB1-A3A9-032770FD7FED}">
          <p14:sldIdLst>
            <p14:sldId id="256"/>
            <p14:sldId id="267"/>
          </p14:sldIdLst>
        </p14:section>
        <p14:section name="Digital Representation of Images" id="{A49E3872-B635-4982-9ED3-9219A5D6A915}">
          <p14:sldIdLst>
            <p14:sldId id="271"/>
            <p14:sldId id="278"/>
            <p14:sldId id="279"/>
            <p14:sldId id="280"/>
            <p14:sldId id="281"/>
            <p14:sldId id="282"/>
            <p14:sldId id="285"/>
            <p14:sldId id="286"/>
          </p14:sldIdLst>
        </p14:section>
        <p14:section name="Color Models" id="{BB5438A8-7F3C-452C-A093-CC280E22E0C7}">
          <p14:sldIdLst>
            <p14:sldId id="27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  <p14:sldId id="296"/>
            <p14:sldId id="299"/>
            <p14:sldId id="298"/>
            <p14:sldId id="300"/>
            <p14:sldId id="302"/>
            <p14:sldId id="301"/>
            <p14:sldId id="303"/>
            <p14:sldId id="304"/>
            <p14:sldId id="305"/>
            <p14:sldId id="306"/>
          </p14:sldIdLst>
        </p14:section>
        <p14:section name="Image concepts" id="{34913F7C-964E-4AC4-846D-51742A6A43A2}">
          <p14:sldIdLst>
            <p14:sldId id="274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File Formats" id="{6C9BC033-4FDA-4918-91BC-87A879E6C291}">
          <p14:sldIdLst>
            <p14:sldId id="275"/>
            <p14:sldId id="323"/>
            <p14:sldId id="324"/>
            <p14:sldId id="325"/>
            <p14:sldId id="328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Audio and video" id="{DD4C551B-E9C7-4F15-9B06-451A2B005697}">
          <p14:sldIdLst>
            <p14:sldId id="276"/>
            <p14:sldId id="341"/>
            <p14:sldId id="342"/>
            <p14:sldId id="343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HTML5 Canvas" id="{C2796585-5D37-486E-BFCD-0344BA161791}">
          <p14:sldIdLst>
            <p14:sldId id="277"/>
            <p14:sldId id="351"/>
            <p14:sldId id="352"/>
          </p14:sldIdLst>
        </p14:section>
        <p14:section name="What you've Learned" id="{54A03C05-9553-439B-AC30-CB1BDAB8B349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9598" autoAdjust="0"/>
  </p:normalViewPr>
  <p:slideViewPr>
    <p:cSldViewPr showGuides="1">
      <p:cViewPr varScale="1">
        <p:scale>
          <a:sx n="91" d="100"/>
          <a:sy n="91" d="100"/>
        </p:scale>
        <p:origin x="1440" y="78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Web Media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7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</a:t>
            </a:r>
            <a:r>
              <a:rPr lang="en-US" dirty="0" err="1" smtClean="0"/>
              <a:t>vs</a:t>
            </a:r>
            <a:r>
              <a:rPr lang="en-US" dirty="0" smtClean="0"/>
              <a:t> Raster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 descr="407150700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766" r="-38766"/>
          <a:stretch>
            <a:fillRect/>
          </a:stretch>
        </p:blipFill>
        <p:spPr>
          <a:xfrm>
            <a:off x="304800" y="1215193"/>
            <a:ext cx="7391400" cy="5226410"/>
          </a:xfrm>
        </p:spPr>
      </p:pic>
    </p:spTree>
    <p:extLst>
      <p:ext uri="{BB962C8B-B14F-4D97-AF65-F5344CB8AC3E}">
        <p14:creationId xmlns:p14="http://schemas.microsoft.com/office/powerpoint/2010/main" val="426749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Color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1354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here </a:t>
            </a:r>
            <a:r>
              <a:rPr lang="en-US" dirty="0"/>
              <a:t>are a variety of different ways to specify color on the </a:t>
            </a:r>
            <a:r>
              <a:rPr lang="en-US" dirty="0" smtClean="0"/>
              <a:t>web.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Named </a:t>
            </a:r>
            <a:r>
              <a:rPr lang="en-US" dirty="0" err="1" smtClean="0"/>
              <a:t>Colours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RGB</a:t>
            </a:r>
            <a:r>
              <a:rPr lang="en-US" dirty="0" smtClean="0"/>
              <a:t> (Red Green and Blue)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CMYK</a:t>
            </a:r>
            <a:r>
              <a:rPr lang="en-US" dirty="0" smtClean="0"/>
              <a:t> (</a:t>
            </a:r>
            <a:r>
              <a:rPr lang="en-US" dirty="0"/>
              <a:t>Cyan-Magenta</a:t>
            </a:r>
            <a:r>
              <a:rPr lang="en-US" dirty="0" smtClean="0"/>
              <a:t>- Yellow</a:t>
            </a:r>
            <a:r>
              <a:rPr lang="en-US" dirty="0"/>
              <a:t>-Key (or </a:t>
            </a:r>
            <a:r>
              <a:rPr lang="en-US" dirty="0" err="1"/>
              <a:t>blacK</a:t>
            </a:r>
            <a:r>
              <a:rPr lang="en-US" dirty="0" smtClean="0"/>
              <a:t>))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HSL/HSB </a:t>
            </a:r>
            <a:r>
              <a:rPr lang="en-US" dirty="0" smtClean="0"/>
              <a:t>(Hue, Saturation, Lightness/Brightness)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That </a:t>
            </a:r>
            <a:r>
              <a:rPr lang="en-US" dirty="0"/>
              <a:t>shirt is a nice #33CA8F color.</a:t>
            </a:r>
          </a:p>
        </p:txBody>
      </p:sp>
      <p:pic>
        <p:nvPicPr>
          <p:cNvPr id="6" name="Content Placeholder 5" descr="4071507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546" r="-175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328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represent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6 Digit Hexadecimal notation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#RRGGBB, where each digit 0-F hex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Example </a:t>
            </a:r>
            <a:r>
              <a:rPr lang="en-US" dirty="0" smtClean="0">
                <a:solidFill>
                  <a:srgbClr val="FF0000"/>
                </a:solidFill>
              </a:rPr>
              <a:t>#FF0000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CSS </a:t>
            </a:r>
            <a:r>
              <a:rPr lang="en-US" dirty="0" err="1" smtClean="0"/>
              <a:t>rgb</a:t>
            </a:r>
            <a:r>
              <a:rPr lang="en-US" dirty="0" smtClean="0"/>
              <a:t> function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err="1" smtClean="0"/>
              <a:t>Rgb</a:t>
            </a:r>
            <a:r>
              <a:rPr lang="en-US" dirty="0" smtClean="0"/>
              <a:t>(red, green, blue), values 0-255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Example </a:t>
            </a:r>
            <a:r>
              <a:rPr lang="en-US" dirty="0" err="1" smtClean="0">
                <a:solidFill>
                  <a:srgbClr val="FF0000"/>
                </a:solidFill>
              </a:rPr>
              <a:t>rgb</a:t>
            </a:r>
            <a:r>
              <a:rPr lang="en-US" dirty="0" smtClean="0">
                <a:solidFill>
                  <a:srgbClr val="FF0000"/>
                </a:solidFill>
              </a:rPr>
              <a:t>(255, 0, 0);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Little color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the </a:t>
            </a:r>
            <a:r>
              <a:rPr lang="en-US" dirty="0"/>
              <a:t>RGB colors combine to create white, they are also called </a:t>
            </a:r>
            <a:r>
              <a:rPr lang="en-US" b="1" dirty="0"/>
              <a:t>additive colors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absence of colored light is </a:t>
            </a:r>
            <a:r>
              <a:rPr lang="en-US" dirty="0" smtClean="0"/>
              <a:t>black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dding </a:t>
            </a:r>
            <a:r>
              <a:rPr lang="en-US" dirty="0"/>
              <a:t>all colors together creates </a:t>
            </a:r>
            <a:r>
              <a:rPr lang="en-US" dirty="0" smtClean="0"/>
              <a:t>white.</a:t>
            </a:r>
            <a:endParaRPr lang="en-US" dirty="0"/>
          </a:p>
        </p:txBody>
      </p:sp>
      <p:pic>
        <p:nvPicPr>
          <p:cNvPr id="6" name="Content Placeholder 5" descr="4071507006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546" r="-17546"/>
          <a:stretch>
            <a:fillRect/>
          </a:stretch>
        </p:blipFill>
        <p:spPr>
          <a:xfrm>
            <a:off x="2743200" y="3810000"/>
            <a:ext cx="3657600" cy="25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choose</a:t>
            </a:r>
            <a:endParaRPr lang="en-US" dirty="0"/>
          </a:p>
        </p:txBody>
      </p:sp>
      <p:pic>
        <p:nvPicPr>
          <p:cNvPr id="6" name="Content Placeholder 5" descr="407150700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1" r="-12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28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CMYK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traditional color printing, color is created through overlapping cyan</a:t>
            </a:r>
            <a:r>
              <a:rPr lang="en-US" dirty="0" smtClean="0"/>
              <a:t>, magenta</a:t>
            </a:r>
            <a:r>
              <a:rPr lang="en-US" dirty="0"/>
              <a:t>, yellow, and black dots that from a distance create the illusion of the </a:t>
            </a:r>
            <a:r>
              <a:rPr lang="en-US" dirty="0" smtClean="0"/>
              <a:t>combined color. For this a different color </a:t>
            </a:r>
            <a:r>
              <a:rPr lang="en-US" dirty="0"/>
              <a:t>model is necessary, </a:t>
            </a:r>
            <a:r>
              <a:rPr lang="en-US" dirty="0" smtClean="0"/>
              <a:t>namely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CMYK </a:t>
            </a:r>
            <a:r>
              <a:rPr lang="en-US" b="1" dirty="0"/>
              <a:t>color model </a:t>
            </a:r>
            <a:r>
              <a:rPr lang="en-US" dirty="0"/>
              <a:t>for Cyan-</a:t>
            </a:r>
            <a:r>
              <a:rPr lang="en-US" dirty="0" smtClean="0"/>
              <a:t>Magenta</a:t>
            </a:r>
            <a:r>
              <a:rPr lang="en-US" dirty="0"/>
              <a:t> </a:t>
            </a:r>
            <a:r>
              <a:rPr lang="en-US" dirty="0" smtClean="0"/>
              <a:t>Yellow</a:t>
            </a:r>
            <a:r>
              <a:rPr lang="en-US" dirty="0"/>
              <a:t>-Key (or </a:t>
            </a:r>
            <a:r>
              <a:rPr lang="en-US" dirty="0" err="1"/>
              <a:t>blacK</a:t>
            </a:r>
            <a:r>
              <a:rPr lang="en-US" dirty="0"/>
              <a:t>)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every image will be displayed on an RGB device</a:t>
            </a:r>
          </a:p>
        </p:txBody>
      </p:sp>
      <p:pic>
        <p:nvPicPr>
          <p:cNvPr id="7" name="Picture 6" descr="4071507008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038600"/>
            <a:ext cx="258775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CMYK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printers</a:t>
            </a:r>
            <a:endParaRPr lang="en-US" dirty="0"/>
          </a:p>
        </p:txBody>
      </p:sp>
      <p:pic>
        <p:nvPicPr>
          <p:cNvPr id="6" name="Content Placeholder 5" descr="4071507008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64" r="-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627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range of colors </a:t>
            </a:r>
            <a:r>
              <a:rPr lang="en-US" dirty="0"/>
              <a:t>that a color system can display or print</a:t>
            </a:r>
          </a:p>
        </p:txBody>
      </p:sp>
      <p:pic>
        <p:nvPicPr>
          <p:cNvPr id="5" name="Content Placeholder 4" descr="407150700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" b="-2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291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Digital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Representation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Color </a:t>
            </a:r>
          </a:p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Models</a:t>
            </a:r>
            <a:endParaRPr lang="en-US" sz="28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Image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Concepts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File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Formats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Audio</a:t>
            </a:r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 and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Video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HTML5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 Canvas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HSL/HSB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629400" cy="45259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H</a:t>
            </a:r>
            <a:r>
              <a:rPr lang="en-US" sz="2400" dirty="0" smtClean="0"/>
              <a:t>ue, </a:t>
            </a:r>
            <a:r>
              <a:rPr lang="en-US" sz="2400" b="1" dirty="0" smtClean="0">
                <a:solidFill>
                  <a:srgbClr val="FF6600"/>
                </a:solidFill>
              </a:rPr>
              <a:t>S</a:t>
            </a:r>
            <a:r>
              <a:rPr lang="en-US" sz="2400" dirty="0" smtClean="0"/>
              <a:t>aturation, </a:t>
            </a:r>
            <a:r>
              <a:rPr lang="en-US" sz="2400" b="1" dirty="0" smtClean="0">
                <a:solidFill>
                  <a:srgbClr val="FF6600"/>
                </a:solidFill>
              </a:rPr>
              <a:t>B</a:t>
            </a:r>
            <a:r>
              <a:rPr lang="en-US" sz="2400" dirty="0" smtClean="0"/>
              <a:t>rightness(HSB) or </a:t>
            </a:r>
            <a:r>
              <a:rPr lang="en-US" sz="2400" b="1" dirty="0" smtClean="0">
                <a:solidFill>
                  <a:srgbClr val="FF6600"/>
                </a:solidFill>
              </a:rPr>
              <a:t>L</a:t>
            </a:r>
            <a:r>
              <a:rPr lang="en-US" sz="2400" dirty="0" smtClean="0"/>
              <a:t>ightness(HSL)</a:t>
            </a:r>
          </a:p>
          <a:p>
            <a:r>
              <a:rPr lang="en-US" sz="2400" dirty="0"/>
              <a:t>is more closely </a:t>
            </a:r>
            <a:r>
              <a:rPr lang="en-US" sz="2400" dirty="0" smtClean="0"/>
              <a:t>aligned to </a:t>
            </a:r>
            <a:r>
              <a:rPr lang="en-US" sz="2400" dirty="0"/>
              <a:t>the way we generally talk about </a:t>
            </a:r>
            <a:r>
              <a:rPr lang="en-US" sz="2400" dirty="0" smtClean="0"/>
              <a:t>color. It </a:t>
            </a:r>
            <a:r>
              <a:rPr lang="en-US" sz="2400" dirty="0"/>
              <a:t>breaks a color down into three </a:t>
            </a:r>
            <a:r>
              <a:rPr lang="en-US" sz="2400" dirty="0" smtClean="0"/>
              <a:t>components: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hue </a:t>
            </a:r>
            <a:r>
              <a:rPr lang="en-US" sz="2400" dirty="0"/>
              <a:t>(what we generally refer to as color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saturation </a:t>
            </a:r>
            <a:r>
              <a:rPr lang="en-US" sz="2400" dirty="0"/>
              <a:t>(the intensity or </a:t>
            </a:r>
            <a:r>
              <a:rPr lang="en-US" sz="2400" dirty="0" smtClean="0"/>
              <a:t>strength of </a:t>
            </a:r>
            <a:r>
              <a:rPr lang="en-US" sz="2400" dirty="0"/>
              <a:t>a color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Lightness/brightness </a:t>
            </a:r>
            <a:r>
              <a:rPr lang="en-US" sz="2400" dirty="0"/>
              <a:t>(that is, </a:t>
            </a:r>
            <a:r>
              <a:rPr lang="en-US" sz="2400" dirty="0" smtClean="0"/>
              <a:t>the relative </a:t>
            </a:r>
            <a:r>
              <a:rPr lang="en-US" sz="2400" dirty="0"/>
              <a:t>lightness or darkness of a </a:t>
            </a:r>
            <a:r>
              <a:rPr lang="en-US" sz="2400" dirty="0" smtClean="0"/>
              <a:t>color)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940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HSL/HSB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6" name="Content Placeholder 5" descr="407150701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91" b="-64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HSL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CSS3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629400" cy="452596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CSS3 </a:t>
            </a:r>
            <a:r>
              <a:rPr lang="en-US" sz="2400" dirty="0" smtClean="0"/>
              <a:t>has support for </a:t>
            </a:r>
            <a:r>
              <a:rPr lang="en-US" sz="2400" dirty="0"/>
              <a:t>the HSL </a:t>
            </a:r>
            <a:r>
              <a:rPr lang="en-US" sz="2400" dirty="0" smtClean="0"/>
              <a:t>model using </a:t>
            </a:r>
            <a:r>
              <a:rPr lang="en-US" sz="2400" dirty="0"/>
              <a:t>the notation: </a:t>
            </a:r>
            <a:endParaRPr lang="en-US" sz="2400" dirty="0" smtClean="0"/>
          </a:p>
          <a:p>
            <a:r>
              <a:rPr lang="en-US" sz="2400" b="1" dirty="0" err="1" smtClean="0"/>
              <a:t>hsl</a:t>
            </a:r>
            <a:r>
              <a:rPr lang="en-US" sz="2400" b="1" dirty="0"/>
              <a:t>(</a:t>
            </a:r>
            <a:r>
              <a:rPr lang="en-US" sz="2400" b="1" dirty="0" err="1"/>
              <a:t>hhh</a:t>
            </a:r>
            <a:r>
              <a:rPr lang="en-US" sz="2400" b="1" dirty="0"/>
              <a:t>, </a:t>
            </a:r>
            <a:r>
              <a:rPr lang="en-US" sz="2400" b="1" dirty="0" err="1"/>
              <a:t>ss</a:t>
            </a:r>
            <a:r>
              <a:rPr lang="en-US" sz="2400" b="1" dirty="0"/>
              <a:t>%, bb%</a:t>
            </a:r>
            <a:r>
              <a:rPr lang="en-US" sz="2400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hue</a:t>
            </a:r>
            <a:r>
              <a:rPr lang="en-US" sz="2400" dirty="0"/>
              <a:t> is an </a:t>
            </a:r>
            <a:r>
              <a:rPr lang="en-US" sz="2400" dirty="0" smtClean="0"/>
              <a:t>angle between </a:t>
            </a:r>
            <a:r>
              <a:rPr lang="en-US" sz="2400" dirty="0"/>
              <a:t>0 and 360 (think of hue as a circle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saturation</a:t>
            </a:r>
            <a:r>
              <a:rPr lang="en-US" sz="2400" dirty="0"/>
              <a:t> is a percentage </a:t>
            </a:r>
            <a:r>
              <a:rPr lang="en-US" sz="2400" dirty="0" smtClean="0"/>
              <a:t>between 0 </a:t>
            </a:r>
            <a:r>
              <a:rPr lang="en-US" sz="2400" dirty="0"/>
              <a:t>and 100, where 0% is completed </a:t>
            </a:r>
            <a:r>
              <a:rPr lang="en-US" sz="2400" dirty="0" err="1"/>
              <a:t>desaturated</a:t>
            </a:r>
            <a:r>
              <a:rPr lang="en-US" sz="2400" dirty="0"/>
              <a:t> (grey) while 100% is fully </a:t>
            </a:r>
            <a:r>
              <a:rPr lang="en-US" sz="2400" dirty="0" smtClean="0"/>
              <a:t>saturated.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Brightness/lightness </a:t>
            </a:r>
            <a:r>
              <a:rPr lang="en-US" sz="2400" dirty="0" smtClean="0"/>
              <a:t>is </a:t>
            </a:r>
            <a:r>
              <a:rPr lang="en-US" sz="2400" dirty="0"/>
              <a:t>a percentage between 0 and 100, with 0 percent being </a:t>
            </a:r>
            <a:r>
              <a:rPr lang="en-US" sz="2400" dirty="0" smtClean="0"/>
              <a:t>pure dark </a:t>
            </a:r>
            <a:r>
              <a:rPr lang="en-US" sz="2400" dirty="0"/>
              <a:t>(black), and 100 percent being pure bright (white)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44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Opacity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 can see right through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Opacity</a:t>
            </a:r>
            <a:r>
              <a:rPr lang="en-US" dirty="0" smtClean="0"/>
              <a:t> is </a:t>
            </a:r>
            <a:r>
              <a:rPr lang="en-US" dirty="0"/>
              <a:t>the degree of transparency in the </a:t>
            </a:r>
            <a:r>
              <a:rPr lang="en-US" dirty="0" smtClean="0"/>
              <a:t>color.</a:t>
            </a:r>
            <a:r>
              <a:rPr lang="en-US" dirty="0"/>
              <a:t> This value is also </a:t>
            </a:r>
            <a:r>
              <a:rPr lang="en-US" dirty="0" smtClean="0"/>
              <a:t>referred to </a:t>
            </a:r>
            <a:r>
              <a:rPr lang="en-US" dirty="0"/>
              <a:t>as </a:t>
            </a:r>
            <a:r>
              <a:rPr lang="en-US" b="1" dirty="0"/>
              <a:t>alpha transparency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Opacity is typically a percentage value between 0 and 100 (or between 0 </a:t>
            </a:r>
            <a:r>
              <a:rPr lang="en-US" dirty="0" smtClean="0"/>
              <a:t>and 1.0)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0 means </a:t>
            </a:r>
            <a:r>
              <a:rPr lang="en-US" dirty="0" smtClean="0"/>
              <a:t>no opacity (transparent)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100 </a:t>
            </a:r>
            <a:r>
              <a:rPr lang="en-US" dirty="0"/>
              <a:t>means that the element is fully opaque (no transparency)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You can also add opacity values to a color </a:t>
            </a:r>
            <a:r>
              <a:rPr lang="en-US" dirty="0" smtClean="0"/>
              <a:t>specification using </a:t>
            </a:r>
            <a:r>
              <a:rPr lang="en-US" dirty="0"/>
              <a:t>the </a:t>
            </a:r>
            <a:r>
              <a:rPr lang="en-US" dirty="0" err="1"/>
              <a:t>rgba</a:t>
            </a:r>
            <a:r>
              <a:rPr lang="en-US" dirty="0"/>
              <a:t>() or </a:t>
            </a:r>
            <a:r>
              <a:rPr lang="en-US" dirty="0" err="1"/>
              <a:t>hsla</a:t>
            </a:r>
            <a:r>
              <a:rPr lang="en-US" dirty="0"/>
              <a:t>()</a:t>
            </a:r>
          </a:p>
          <a:p>
            <a:pPr marL="804863" lvl="1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Opacity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pic>
        <p:nvPicPr>
          <p:cNvPr id="6" name="Content Placeholder 5" descr="407150701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930" r="-59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807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Opacity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 CSS</a:t>
            </a:r>
            <a:endParaRPr lang="en-US" dirty="0"/>
          </a:p>
        </p:txBody>
      </p:sp>
      <p:pic>
        <p:nvPicPr>
          <p:cNvPr id="8" name="Content Placeholder 7" descr="407150701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26" r="-182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224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</a:t>
            </a:r>
            <a:r>
              <a:rPr lang="en-US" dirty="0" smtClean="0"/>
              <a:t>do </a:t>
            </a:r>
            <a:r>
              <a:rPr lang="en-US" dirty="0"/>
              <a:t>not dispassionately register a color’s hue, saturation, </a:t>
            </a:r>
            <a:r>
              <a:rPr lang="en-US" dirty="0" smtClean="0"/>
              <a:t>and brightness.</a:t>
            </a:r>
            <a:r>
              <a:rPr lang="en-US" dirty="0"/>
              <a:t> Instead we see colors in relationship to other colors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way </a:t>
            </a:r>
            <a:r>
              <a:rPr lang="en-US" dirty="0" smtClean="0"/>
              <a:t>we perceive </a:t>
            </a:r>
            <a:r>
              <a:rPr lang="en-US" dirty="0"/>
              <a:t>a color changes based on the other colors that are in close proximity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colors can evoke certain emotions and impressions, many of which </a:t>
            </a:r>
            <a:r>
              <a:rPr lang="en-US" dirty="0" smtClean="0"/>
              <a:t>are culturally determined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Artists often use the color </a:t>
            </a:r>
            <a:r>
              <a:rPr lang="en-US" dirty="0" smtClean="0"/>
              <a:t>wheel, and more sophisticated mechanisms, to </a:t>
            </a:r>
            <a:r>
              <a:rPr lang="en-US" dirty="0"/>
              <a:t>help understand and work with color</a:t>
            </a:r>
          </a:p>
          <a:p>
            <a:pPr marL="342900" indent="-342900">
              <a:buFont typeface="Arial"/>
              <a:buChar char="•"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But that is a nice </a:t>
            </a:r>
            <a:r>
              <a:rPr lang="en-US" dirty="0"/>
              <a:t>#33CA8F </a:t>
            </a:r>
            <a:r>
              <a:rPr lang="en-US" dirty="0" smtClean="0"/>
              <a:t>shirt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8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pic>
        <p:nvPicPr>
          <p:cNvPr id="6" name="Content Placeholder 5" descr="407150701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89" r="-2289"/>
          <a:stretch>
            <a:fillRect/>
          </a:stretch>
        </p:blipFill>
        <p:spPr>
          <a:xfrm>
            <a:off x="914400" y="1447800"/>
            <a:ext cx="6400800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Color Wheel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</a:t>
            </a:r>
            <a:r>
              <a:rPr lang="en-US" dirty="0" smtClean="0"/>
              <a:t>Relationships</a:t>
            </a:r>
            <a:endParaRPr lang="en-US" dirty="0"/>
          </a:p>
        </p:txBody>
      </p:sp>
      <p:pic>
        <p:nvPicPr>
          <p:cNvPr id="5" name="Content Placeholder 4" descr="4071507014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6009" r="-56009"/>
          <a:stretch/>
        </p:blipFill>
        <p:spPr>
          <a:xfrm>
            <a:off x="-2819400" y="1143000"/>
            <a:ext cx="12638528" cy="5419087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Ways of picking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9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few more</a:t>
            </a:r>
            <a:endParaRPr lang="en-US" dirty="0"/>
          </a:p>
        </p:txBody>
      </p:sp>
      <p:pic>
        <p:nvPicPr>
          <p:cNvPr id="6" name="Content Placeholder 5" descr="4071507014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6009" r="-56009"/>
          <a:stretch/>
        </p:blipFill>
        <p:spPr>
          <a:xfrm>
            <a:off x="-2743200" y="1143000"/>
            <a:ext cx="12406052" cy="3505200"/>
          </a:xfrm>
        </p:spPr>
      </p:pic>
    </p:spTree>
    <p:extLst>
      <p:ext uri="{BB962C8B-B14F-4D97-AF65-F5344CB8AC3E}">
        <p14:creationId xmlns:p14="http://schemas.microsoft.com/office/powerpoint/2010/main" val="370256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Digital </a:t>
            </a:r>
            <a:r>
              <a:rPr lang="en-US" dirty="0" smtClean="0"/>
              <a:t>Representation of Images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pic>
        <p:nvPicPr>
          <p:cNvPr id="6" name="Content Placeholder 5" descr="407150701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625" r="-26625"/>
          <a:stretch>
            <a:fillRect/>
          </a:stretch>
        </p:blipFill>
        <p:spPr>
          <a:xfrm>
            <a:off x="-304800" y="1219200"/>
            <a:ext cx="7467600" cy="528029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few online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point here is that the colors you use in a website should not be chosen </a:t>
            </a:r>
            <a:r>
              <a:rPr lang="en-US" dirty="0" smtClean="0"/>
              <a:t>at random</a:t>
            </a:r>
            <a:r>
              <a:rPr lang="en-US" dirty="0"/>
              <a:t>, but should work together in some manner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Programmers are not always the best judges of good color combinations.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Sometimes you will have a visual designer who will handle these decisions.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But for smaller </a:t>
            </a:r>
            <a:r>
              <a:rPr lang="en-US" dirty="0"/>
              <a:t>projects, you may need to make those decisions yourself</a:t>
            </a:r>
            <a:r>
              <a:rPr lang="en-US" dirty="0" smtClean="0"/>
              <a:t>. Use the Tools!!!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3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Image </a:t>
            </a:r>
            <a:r>
              <a:rPr lang="en-US" dirty="0" smtClean="0">
                <a:solidFill>
                  <a:srgbClr val="467082"/>
                </a:solidFill>
              </a:rPr>
              <a:t>Concepts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3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5748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Color depth </a:t>
            </a:r>
            <a:r>
              <a:rPr lang="en-US" dirty="0"/>
              <a:t>refers to the maximum number of possible colors that an image </a:t>
            </a:r>
            <a:r>
              <a:rPr lang="en-US" dirty="0" smtClean="0"/>
              <a:t>can contain.</a:t>
            </a:r>
          </a:p>
          <a:p>
            <a:r>
              <a:rPr lang="en-US" dirty="0"/>
              <a:t>For raster images, this value is determined by the number of bits used </a:t>
            </a:r>
            <a:r>
              <a:rPr lang="en-US" dirty="0" smtClean="0"/>
              <a:t>to represent </a:t>
            </a:r>
            <a:r>
              <a:rPr lang="en-US" dirty="0"/>
              <a:t>the color or tone information for each pixel in the image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 descr="4071507016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22347"/>
            <a:ext cx="8077200" cy="199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8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Depth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</p:nvPr>
        </p:nvGraphicFramePr>
        <p:xfrm>
          <a:off x="914400" y="2057400"/>
          <a:ext cx="6781800" cy="29845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46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# Bits / Pixel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975" marR="99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Description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975" marR="99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400"/>
                        <a:t>8 bits or less</a:t>
                      </a:r>
                      <a:endParaRPr lang="en-CA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Sometimes referred to as indexed color. No more than 2</a:t>
                      </a:r>
                      <a:r>
                        <a:rPr lang="en-CA" sz="1400" baseline="30000" dirty="0"/>
                        <a:t>8</a:t>
                      </a:r>
                      <a:r>
                        <a:rPr lang="en-CA" sz="1400" dirty="0"/>
                        <a:t> or 256 colors can be represented.  Using 7 bits per pixel would allow only 128 colors, 6 bits per pixel would allow only 64 colors, 5 bits = 32 colors, 4 bits=16 colors, 3 bits = 8 colors, 2 bits = 4 colors, and 1 bit = 2 colors.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400"/>
                        <a:t>24 bits</a:t>
                      </a:r>
                      <a:endParaRPr lang="en-CA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Also called true color. 16.8 million colors can be represented. Eight bits each are used for red, green, and blue information.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400"/>
                        <a:t>32 bits</a:t>
                      </a:r>
                      <a:endParaRPr lang="en-CA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Same as 24 bit, but 8 bits of alpha transparency information is added.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400"/>
                        <a:t>48 bits</a:t>
                      </a:r>
                      <a:endParaRPr lang="en-CA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16 bits per red, green, and blue. While not supported in browsers, these deep color image depths are supported by specialized photo editing software.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66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color </a:t>
            </a:r>
            <a:r>
              <a:rPr lang="en-US" dirty="0"/>
              <a:t>depth is not the same thing as </a:t>
            </a:r>
            <a:r>
              <a:rPr lang="en-US" dirty="0" smtClean="0"/>
              <a:t>device color </a:t>
            </a:r>
            <a:r>
              <a:rPr lang="en-US" dirty="0"/>
              <a:t>depth, which refers to the number </a:t>
            </a:r>
            <a:r>
              <a:rPr lang="en-US" dirty="0" smtClean="0"/>
              <a:t>of simultaneous </a:t>
            </a:r>
            <a:r>
              <a:rPr lang="en-US" dirty="0"/>
              <a:t>colors a device can </a:t>
            </a:r>
            <a:r>
              <a:rPr lang="en-US" dirty="0" smtClean="0"/>
              <a:t>actually display.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Most </a:t>
            </a:r>
            <a:r>
              <a:rPr lang="en-US" dirty="0" smtClean="0"/>
              <a:t>home and </a:t>
            </a:r>
            <a:r>
              <a:rPr lang="en-US" dirty="0"/>
              <a:t>business-class LCD monitors are in fact often only 18-bit display </a:t>
            </a:r>
            <a:r>
              <a:rPr lang="en-US" dirty="0" smtClean="0"/>
              <a:t>devices (262,144 colors)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LCD monitors that can display </a:t>
            </a:r>
            <a:r>
              <a:rPr lang="en-US" dirty="0" smtClean="0"/>
              <a:t>true 24</a:t>
            </a:r>
            <a:r>
              <a:rPr lang="en-US" dirty="0"/>
              <a:t>-bit color are more expensive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Your output device has limits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color </a:t>
            </a:r>
            <a:r>
              <a:rPr lang="en-US" dirty="0"/>
              <a:t>depth is not the same thing as </a:t>
            </a:r>
            <a:r>
              <a:rPr lang="en-US" dirty="0" smtClean="0"/>
              <a:t>device color </a:t>
            </a:r>
            <a:r>
              <a:rPr lang="en-US" dirty="0"/>
              <a:t>depth, which refers to the number </a:t>
            </a:r>
            <a:r>
              <a:rPr lang="en-US" dirty="0" smtClean="0"/>
              <a:t>of simultaneous </a:t>
            </a:r>
            <a:r>
              <a:rPr lang="en-US" dirty="0"/>
              <a:t>colors a device can </a:t>
            </a:r>
            <a:r>
              <a:rPr lang="en-US" dirty="0" smtClean="0"/>
              <a:t>actually display.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Most </a:t>
            </a:r>
            <a:r>
              <a:rPr lang="en-US" dirty="0" smtClean="0"/>
              <a:t>home and </a:t>
            </a:r>
            <a:r>
              <a:rPr lang="en-US" dirty="0"/>
              <a:t>business-class LCD monitors are in fact often only 18-bit display </a:t>
            </a:r>
            <a:r>
              <a:rPr lang="en-US" dirty="0" smtClean="0"/>
              <a:t>devices (262,144 colors)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LCD monitors that can display </a:t>
            </a:r>
            <a:r>
              <a:rPr lang="en-US" dirty="0" smtClean="0"/>
              <a:t>true 24</a:t>
            </a:r>
            <a:r>
              <a:rPr lang="en-US" dirty="0"/>
              <a:t>-bit color are more </a:t>
            </a:r>
            <a:r>
              <a:rPr lang="en-US" dirty="0" smtClean="0"/>
              <a:t>expensive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Your output device has limits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Dithering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Monitors limited to less than true color create the illusion of more colors </a:t>
            </a:r>
            <a:r>
              <a:rPr lang="en-US" dirty="0" smtClean="0"/>
              <a:t>by </a:t>
            </a:r>
            <a:r>
              <a:rPr lang="en-US" b="1" dirty="0" smtClean="0"/>
              <a:t>dithering </a:t>
            </a:r>
            <a:r>
              <a:rPr lang="en-US" dirty="0"/>
              <a:t>the available colors in a diffuse pattern of pixels</a:t>
            </a:r>
          </a:p>
        </p:txBody>
      </p:sp>
      <p:pic>
        <p:nvPicPr>
          <p:cNvPr id="6" name="Picture 5" descr="407150701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5200"/>
            <a:ext cx="7391399" cy="202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size </a:t>
            </a:r>
            <a:r>
              <a:rPr lang="en-US" dirty="0"/>
              <a:t>refers to </a:t>
            </a:r>
            <a:r>
              <a:rPr lang="en-US" dirty="0" smtClean="0"/>
              <a:t>how many </a:t>
            </a:r>
            <a:r>
              <a:rPr lang="en-US" dirty="0"/>
              <a:t>pixels it contains,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Usually pixels </a:t>
            </a:r>
            <a:r>
              <a:rPr lang="en-US" dirty="0"/>
              <a:t>wide </a:t>
            </a:r>
            <a:r>
              <a:rPr lang="en-US" dirty="0" smtClean="0"/>
              <a:t>x pixels high</a:t>
            </a:r>
          </a:p>
          <a:p>
            <a:r>
              <a:rPr lang="en-US" dirty="0"/>
              <a:t>Notice that you do not use real-world measurement </a:t>
            </a:r>
            <a:r>
              <a:rPr lang="en-US" dirty="0" smtClean="0"/>
              <a:t>units. </a:t>
            </a:r>
            <a:r>
              <a:rPr lang="en-US" dirty="0"/>
              <a:t>The size of an image on-</a:t>
            </a:r>
            <a:r>
              <a:rPr lang="en-US" dirty="0" smtClean="0"/>
              <a:t>screen is </a:t>
            </a:r>
            <a:r>
              <a:rPr lang="en-US" dirty="0"/>
              <a:t>determined by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pixel dimensions of the image,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monitor size,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computer’s display </a:t>
            </a:r>
            <a:r>
              <a:rPr lang="en-US" dirty="0"/>
              <a:t>resolution, </a:t>
            </a:r>
            <a:endParaRPr lang="en-US" dirty="0" smtClean="0"/>
          </a:p>
          <a:p>
            <a:r>
              <a:rPr lang="en-US" dirty="0" smtClean="0"/>
              <a:t>only </a:t>
            </a:r>
            <a:r>
              <a:rPr lang="en-US" dirty="0"/>
              <a:t>one of which is at the control of the web designer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big is this raster?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5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Resizing an image requires </a:t>
            </a:r>
            <a:r>
              <a:rPr lang="en-US" b="1" dirty="0" smtClean="0"/>
              <a:t>interpolation </a:t>
            </a:r>
            <a:r>
              <a:rPr lang="en-US" dirty="0" smtClean="0"/>
              <a:t>(that is, adding or removing pixels).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Interpolate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see text and images </a:t>
            </a:r>
            <a:r>
              <a:rPr lang="en-US" i="1" dirty="0"/>
              <a:t>on your desktop </a:t>
            </a:r>
            <a:r>
              <a:rPr lang="en-US" dirty="0"/>
              <a:t>monitor or your mobile screen, </a:t>
            </a:r>
            <a:r>
              <a:rPr lang="en-US" dirty="0" smtClean="0"/>
              <a:t>you are </a:t>
            </a:r>
            <a:r>
              <a:rPr lang="en-US" dirty="0"/>
              <a:t>seeing many small squares of colored light called </a:t>
            </a:r>
            <a:r>
              <a:rPr lang="en-US" b="1" dirty="0"/>
              <a:t>pixels </a:t>
            </a:r>
            <a:r>
              <a:rPr lang="en-US" dirty="0"/>
              <a:t>that are arranged in </a:t>
            </a:r>
            <a:r>
              <a:rPr lang="en-US" dirty="0" smtClean="0"/>
              <a:t>a two</a:t>
            </a:r>
            <a:r>
              <a:rPr lang="en-US" dirty="0"/>
              <a:t>-dimensional </a:t>
            </a:r>
            <a:r>
              <a:rPr lang="en-US" dirty="0" smtClean="0"/>
              <a:t>grid.</a:t>
            </a:r>
          </a:p>
          <a:p>
            <a:endParaRPr lang="en-US" dirty="0"/>
          </a:p>
          <a:p>
            <a:r>
              <a:rPr lang="en-US" dirty="0"/>
              <a:t>These same images and text </a:t>
            </a:r>
            <a:r>
              <a:rPr lang="en-US" i="1" dirty="0"/>
              <a:t>on the printed page </a:t>
            </a:r>
            <a:r>
              <a:rPr lang="en-US" dirty="0"/>
              <a:t>are not </a:t>
            </a:r>
            <a:r>
              <a:rPr lang="en-US" dirty="0" smtClean="0"/>
              <a:t>created from </a:t>
            </a:r>
            <a:r>
              <a:rPr lang="en-US" dirty="0"/>
              <a:t>pixels, but from small overlapping dots usually called </a:t>
            </a:r>
            <a:r>
              <a:rPr lang="en-US" b="1" dirty="0"/>
              <a:t>halftones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 or remove pixels due to resizing</a:t>
            </a:r>
            <a:endParaRPr lang="en-US" dirty="0"/>
          </a:p>
        </p:txBody>
      </p:sp>
      <p:pic>
        <p:nvPicPr>
          <p:cNvPr id="6" name="Content Placeholder 5" descr="407150701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38" r="-5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62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you resize (either larger or smaller) a raster image, the </a:t>
            </a:r>
            <a:r>
              <a:rPr lang="en-US" dirty="0" smtClean="0"/>
              <a:t>program </a:t>
            </a:r>
            <a:r>
              <a:rPr lang="en-US" dirty="0"/>
              <a:t>doing the resizing must </a:t>
            </a:r>
            <a:r>
              <a:rPr lang="en-US" b="1" dirty="0" smtClean="0"/>
              <a:t>interpolate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Making </a:t>
            </a:r>
            <a:r>
              <a:rPr lang="en-US" dirty="0"/>
              <a:t>an image larger degrades the image much </a:t>
            </a:r>
            <a:r>
              <a:rPr lang="en-US" dirty="0" smtClean="0"/>
              <a:t>more </a:t>
            </a:r>
            <a:r>
              <a:rPr lang="en-US" dirty="0"/>
              <a:t>than making it </a:t>
            </a:r>
            <a:r>
              <a:rPr lang="en-US" dirty="0" smtClean="0"/>
              <a:t>smaller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increasing the size just a small percentage (</a:t>
            </a:r>
            <a:r>
              <a:rPr lang="en-US" dirty="0" smtClean="0"/>
              <a:t>say 10</a:t>
            </a:r>
            <a:r>
              <a:rPr lang="en-US" dirty="0"/>
              <a:t>–20%) may likely result in completely satisfactory </a:t>
            </a:r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Enlarging and Reducing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Content Placeholder 5" descr="407150701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15" r="-2115"/>
          <a:stretch>
            <a:fillRect/>
          </a:stretch>
        </p:blipFill>
        <p:spPr>
          <a:xfrm>
            <a:off x="914400" y="1646237"/>
            <a:ext cx="6705600" cy="4741485"/>
          </a:xfrm>
        </p:spPr>
      </p:pic>
    </p:spTree>
    <p:extLst>
      <p:ext uri="{BB962C8B-B14F-4D97-AF65-F5344CB8AC3E}">
        <p14:creationId xmlns:p14="http://schemas.microsoft.com/office/powerpoint/2010/main" val="231657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browser is 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way to change the size of a </a:t>
            </a:r>
            <a:r>
              <a:rPr lang="en-US" dirty="0" err="1"/>
              <a:t>nonphotographic</a:t>
            </a:r>
            <a:r>
              <a:rPr lang="en-US" dirty="0"/>
              <a:t> original is to make </a:t>
            </a:r>
            <a:r>
              <a:rPr lang="en-US" dirty="0" smtClean="0"/>
              <a:t>the change </a:t>
            </a:r>
            <a:r>
              <a:rPr lang="en-US" dirty="0"/>
              <a:t>in the program that created </a:t>
            </a:r>
            <a:r>
              <a:rPr lang="en-US" dirty="0" smtClean="0"/>
              <a:t>it.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But not the best looking, resize in photo editors</a:t>
            </a:r>
            <a:endParaRPr lang="en-US" dirty="0"/>
          </a:p>
        </p:txBody>
      </p:sp>
      <p:pic>
        <p:nvPicPr>
          <p:cNvPr id="5" name="Picture 4" descr="4071507020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2667000"/>
            <a:ext cx="4855870" cy="37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browser is 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way to change the size of a </a:t>
            </a:r>
            <a:r>
              <a:rPr lang="en-US" dirty="0" err="1"/>
              <a:t>nonphotographic</a:t>
            </a:r>
            <a:r>
              <a:rPr lang="en-US" dirty="0"/>
              <a:t> original is to make </a:t>
            </a:r>
            <a:r>
              <a:rPr lang="en-US" dirty="0" smtClean="0"/>
              <a:t>the change </a:t>
            </a:r>
            <a:r>
              <a:rPr lang="en-US" dirty="0"/>
              <a:t>in the program that created </a:t>
            </a:r>
            <a:r>
              <a:rPr lang="en-US" dirty="0" smtClean="0"/>
              <a:t>it.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But not the best looking, resize in photo editors</a:t>
            </a:r>
            <a:endParaRPr lang="en-US" dirty="0"/>
          </a:p>
        </p:txBody>
      </p:sp>
      <p:pic>
        <p:nvPicPr>
          <p:cNvPr id="5" name="Picture 4" descr="4071507020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2667000"/>
            <a:ext cx="4855870" cy="37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4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browser is fast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But not the best looking, resize in photo editors</a:t>
            </a:r>
            <a:endParaRPr lang="en-US" dirty="0"/>
          </a:p>
        </p:txBody>
      </p:sp>
      <p:pic>
        <p:nvPicPr>
          <p:cNvPr id="7" name="Content Placeholder 6" descr="407150702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391" r="-11391"/>
          <a:stretch>
            <a:fillRect/>
          </a:stretch>
        </p:blipFill>
        <p:spPr>
          <a:xfrm>
            <a:off x="381000" y="1295400"/>
            <a:ext cx="7315200" cy="5172529"/>
          </a:xfrm>
        </p:spPr>
      </p:pic>
    </p:spTree>
    <p:extLst>
      <p:ext uri="{BB962C8B-B14F-4D97-AF65-F5344CB8AC3E}">
        <p14:creationId xmlns:p14="http://schemas.microsoft.com/office/powerpoint/2010/main" val="1667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display resolution </a:t>
            </a:r>
            <a:r>
              <a:rPr lang="en-US" dirty="0"/>
              <a:t>refers to how many pixels a device can display</a:t>
            </a:r>
            <a:r>
              <a:rPr lang="en-US" dirty="0" smtClean="0"/>
              <a:t>.</a:t>
            </a:r>
          </a:p>
          <a:p>
            <a:r>
              <a:rPr lang="en-US" dirty="0"/>
              <a:t>Like image size, it is expressed in terms of the number </a:t>
            </a:r>
            <a:r>
              <a:rPr lang="en-US" dirty="0" smtClean="0"/>
              <a:t>of pixels </a:t>
            </a:r>
            <a:r>
              <a:rPr lang="en-US" dirty="0"/>
              <a:t>horizontally by the number of pixels </a:t>
            </a:r>
            <a:r>
              <a:rPr lang="en-US" dirty="0" smtClean="0"/>
              <a:t>vertically.</a:t>
            </a:r>
            <a:r>
              <a:rPr lang="en-US" dirty="0"/>
              <a:t> Some common </a:t>
            </a:r>
            <a:r>
              <a:rPr lang="en-US" dirty="0" smtClean="0"/>
              <a:t>display resolutions </a:t>
            </a:r>
            <a:r>
              <a:rPr lang="en-US" dirty="0"/>
              <a:t>include: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1920 x </a:t>
            </a:r>
            <a:r>
              <a:rPr lang="en-US" dirty="0"/>
              <a:t>1600 </a:t>
            </a:r>
            <a:r>
              <a:rPr lang="en-US" dirty="0" err="1" smtClean="0"/>
              <a:t>px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1280 x 1024 </a:t>
            </a:r>
            <a:r>
              <a:rPr lang="en-US" dirty="0" err="1" smtClean="0"/>
              <a:t>px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1024 x 768 </a:t>
            </a:r>
            <a:r>
              <a:rPr lang="en-US" dirty="0" err="1" smtClean="0"/>
              <a:t>px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320 x 480 </a:t>
            </a:r>
            <a:r>
              <a:rPr lang="en-US" dirty="0" err="1" smtClean="0"/>
              <a:t>px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93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Resolution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Vs</a:t>
            </a:r>
            <a:r>
              <a:rPr lang="en-US" dirty="0" smtClean="0"/>
              <a:t> monitor size</a:t>
            </a:r>
            <a:endParaRPr lang="en-US" dirty="0"/>
          </a:p>
        </p:txBody>
      </p:sp>
      <p:pic>
        <p:nvPicPr>
          <p:cNvPr id="6" name="Content Placeholder 5" descr="407150702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9624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Density complication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new high-density displays (such as </a:t>
            </a:r>
            <a:r>
              <a:rPr lang="en-US" dirty="0" err="1" smtClean="0"/>
              <a:t>iPad</a:t>
            </a:r>
            <a:r>
              <a:rPr lang="en-US" dirty="0" smtClean="0"/>
              <a:t> retina displays) if they used a one-to-one mapping between the pixels in an image to the pixels on the screen, images would be too small.</a:t>
            </a:r>
          </a:p>
          <a:p>
            <a:r>
              <a:rPr lang="en-US" dirty="0" smtClean="0"/>
              <a:t>These devices </a:t>
            </a:r>
            <a:r>
              <a:rPr lang="en-US" dirty="0"/>
              <a:t>use something called a </a:t>
            </a:r>
            <a:r>
              <a:rPr lang="en-US" b="1" dirty="0" smtClean="0"/>
              <a:t>reference pixel.</a:t>
            </a:r>
          </a:p>
          <a:p>
            <a:r>
              <a:rPr lang="en-US" dirty="0"/>
              <a:t>For the instance, the iPhone 4 has an actual physical display resolution </a:t>
            </a:r>
            <a:r>
              <a:rPr lang="en-US" dirty="0" smtClean="0"/>
              <a:t>of 640 x960 </a:t>
            </a:r>
            <a:r>
              <a:rPr lang="en-US" dirty="0" err="1"/>
              <a:t>px</a:t>
            </a:r>
            <a:r>
              <a:rPr lang="en-US" dirty="0"/>
              <a:t>, yet at the browser, from a reference pixel perspective, it claims </a:t>
            </a:r>
            <a:r>
              <a:rPr lang="en-US" dirty="0" smtClean="0"/>
              <a:t>it has </a:t>
            </a:r>
            <a:r>
              <a:rPr lang="en-US" dirty="0"/>
              <a:t>a display resolution of 320 </a:t>
            </a:r>
            <a:r>
              <a:rPr lang="en-US" dirty="0" smtClean="0"/>
              <a:t>x </a:t>
            </a:r>
            <a:r>
              <a:rPr lang="en-US" dirty="0"/>
              <a:t>480 </a:t>
            </a:r>
            <a:r>
              <a:rPr lang="en-US" dirty="0" err="1"/>
              <a:t>px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27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File </a:t>
            </a:r>
            <a:r>
              <a:rPr lang="en-US" dirty="0" smtClean="0">
                <a:solidFill>
                  <a:schemeClr val="tx2"/>
                </a:solidFill>
              </a:rPr>
              <a:t>Formats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/>
              <a:t>4</a:t>
            </a:r>
            <a:r>
              <a:rPr lang="en-US" dirty="0" smtClean="0"/>
              <a:t>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2518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Representation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 Images</a:t>
            </a:r>
            <a:endParaRPr lang="en-US" dirty="0"/>
          </a:p>
        </p:txBody>
      </p:sp>
      <p:pic>
        <p:nvPicPr>
          <p:cNvPr id="6" name="Content Placeholder 5" descr="407150700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8" r="-31908"/>
          <a:stretch>
            <a:fillRect/>
          </a:stretch>
        </p:blipFill>
        <p:spPr>
          <a:xfrm>
            <a:off x="310467" y="1219200"/>
            <a:ext cx="7385733" cy="5222403"/>
          </a:xfrm>
        </p:spPr>
      </p:pic>
    </p:spTree>
    <p:extLst>
      <p:ext uri="{BB962C8B-B14F-4D97-AF65-F5344CB8AC3E}">
        <p14:creationId xmlns:p14="http://schemas.microsoft.com/office/powerpoint/2010/main" val="230902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 number of alternative file formats for images in web development.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JPEG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GIF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SVG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with it’s own strengths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JPEG </a:t>
            </a:r>
            <a:r>
              <a:rPr lang="en-US" dirty="0"/>
              <a:t>(Joint Photographic Experts Group) or JPG is a 24-bit, true-color file </a:t>
            </a:r>
            <a:r>
              <a:rPr lang="en-US" dirty="0" smtClean="0"/>
              <a:t>format that </a:t>
            </a:r>
            <a:r>
              <a:rPr lang="en-US" dirty="0"/>
              <a:t>is ideal for photographic images</a:t>
            </a:r>
            <a:r>
              <a:rPr lang="en-US" dirty="0" smtClean="0"/>
              <a:t>.</a:t>
            </a:r>
            <a:r>
              <a:rPr lang="en-US" dirty="0"/>
              <a:t> It uses a sophisticated compression </a:t>
            </a:r>
            <a:r>
              <a:rPr lang="en-US" dirty="0" smtClean="0"/>
              <a:t>scheme that </a:t>
            </a:r>
            <a:r>
              <a:rPr lang="en-US" dirty="0"/>
              <a:t>can dramatically reduce the file </a:t>
            </a:r>
            <a:r>
              <a:rPr lang="en-US" dirty="0" smtClean="0"/>
              <a:t>size.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Picture 5" descr="4071507023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5867400" cy="31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JPG </a:t>
            </a:r>
            <a:r>
              <a:rPr lang="en-US" dirty="0"/>
              <a:t>is, however, a </a:t>
            </a:r>
            <a:r>
              <a:rPr lang="en-US" b="1" dirty="0" err="1"/>
              <a:t>lossy</a:t>
            </a:r>
            <a:r>
              <a:rPr lang="en-US" b="1" dirty="0"/>
              <a:t> compression </a:t>
            </a:r>
            <a:r>
              <a:rPr lang="en-US" dirty="0"/>
              <a:t>scheme, meaning that it reduces the file </a:t>
            </a:r>
            <a:r>
              <a:rPr lang="en-US" dirty="0" smtClean="0"/>
              <a:t>size by </a:t>
            </a:r>
            <a:r>
              <a:rPr lang="en-US" dirty="0"/>
              <a:t>eliminating pixel information with each </a:t>
            </a:r>
            <a:r>
              <a:rPr lang="en-US" dirty="0" smtClean="0"/>
              <a:t>save. </a:t>
            </a:r>
            <a:r>
              <a:rPr lang="en-US" dirty="0"/>
              <a:t>At the </a:t>
            </a:r>
            <a:r>
              <a:rPr lang="en-US" dirty="0" smtClean="0"/>
              <a:t>highest levels </a:t>
            </a:r>
            <a:r>
              <a:rPr lang="en-US" dirty="0"/>
              <a:t>of compression, you will begin to see blotches and noise (also referred to </a:t>
            </a:r>
            <a:r>
              <a:rPr lang="en-US" dirty="0" smtClean="0"/>
              <a:t>as </a:t>
            </a:r>
            <a:r>
              <a:rPr lang="en-US" b="1" dirty="0" smtClean="0"/>
              <a:t>artifacts</a:t>
            </a:r>
            <a:r>
              <a:rPr lang="en-US" dirty="0"/>
              <a:t>) appear at edges and in areas of flat color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4071507024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962400"/>
            <a:ext cx="6400800" cy="22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7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artifacts</a:t>
            </a:r>
            <a:endParaRPr lang="en-US" dirty="0"/>
          </a:p>
        </p:txBody>
      </p:sp>
      <p:pic>
        <p:nvPicPr>
          <p:cNvPr id="7" name="Content Placeholder 7" descr="407150702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8414" b="-684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12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GIF </a:t>
            </a:r>
            <a:r>
              <a:rPr lang="en-US" dirty="0"/>
              <a:t>(Graphic Interchange Format) file was the first image format supported </a:t>
            </a:r>
            <a:r>
              <a:rPr lang="en-US" dirty="0" smtClean="0"/>
              <a:t>by the </a:t>
            </a:r>
            <a:r>
              <a:rPr lang="en-US" dirty="0"/>
              <a:t>earliest web browsers</a:t>
            </a:r>
            <a:r>
              <a:rPr lang="en-US" dirty="0" smtClean="0"/>
              <a:t>.</a:t>
            </a:r>
          </a:p>
          <a:p>
            <a:r>
              <a:rPr lang="en-US" dirty="0"/>
              <a:t>GIF is an 8-bit or </a:t>
            </a:r>
            <a:r>
              <a:rPr lang="en-US" dirty="0" smtClean="0"/>
              <a:t>less format</a:t>
            </a:r>
            <a:r>
              <a:rPr lang="en-US" dirty="0"/>
              <a:t>, meaning that it can contain no more than 256 </a:t>
            </a:r>
            <a:r>
              <a:rPr lang="en-US" dirty="0" smtClean="0"/>
              <a:t>colors!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Great for Images with </a:t>
            </a:r>
            <a:r>
              <a:rPr lang="en-US" dirty="0"/>
              <a:t>flat-bands of color, or with limited number of </a:t>
            </a:r>
            <a:r>
              <a:rPr lang="en-US" dirty="0" smtClean="0"/>
              <a:t>colors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Not </a:t>
            </a:r>
            <a:r>
              <a:rPr lang="en-US" dirty="0"/>
              <a:t>very good </a:t>
            </a:r>
            <a:r>
              <a:rPr lang="en-US" dirty="0" smtClean="0"/>
              <a:t>for photographic </a:t>
            </a:r>
            <a:r>
              <a:rPr lang="en-US" dirty="0"/>
              <a:t>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Good old 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43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Good old GIF</a:t>
            </a:r>
            <a:endParaRPr lang="en-US" dirty="0"/>
          </a:p>
        </p:txBody>
      </p:sp>
      <p:pic>
        <p:nvPicPr>
          <p:cNvPr id="10" name="Content Placeholder 9" descr="407150702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475" r="-274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2521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Good old GIF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compression </a:t>
            </a:r>
            <a:r>
              <a:rPr lang="en-US" dirty="0" smtClean="0"/>
              <a:t>system is </a:t>
            </a:r>
            <a:r>
              <a:rPr lang="en-US" dirty="0"/>
              <a:t>called </a:t>
            </a:r>
            <a:r>
              <a:rPr lang="en-US" b="1" dirty="0"/>
              <a:t>run-length compression </a:t>
            </a:r>
            <a:r>
              <a:rPr lang="en-US" dirty="0"/>
              <a:t>(also called </a:t>
            </a:r>
            <a:r>
              <a:rPr lang="en-US" b="1" dirty="0"/>
              <a:t>LZW compression</a:t>
            </a:r>
            <a:r>
              <a:rPr lang="en-US" dirty="0"/>
              <a:t>).</a:t>
            </a:r>
          </a:p>
        </p:txBody>
      </p:sp>
      <p:pic>
        <p:nvPicPr>
          <p:cNvPr id="5" name="Picture 4" descr="4071507027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19400"/>
            <a:ext cx="6324600" cy="31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48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Color Palettes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GIF file format uses indexed color, meaning that an image will have 256 </a:t>
            </a:r>
            <a:r>
              <a:rPr lang="en-US" dirty="0" smtClean="0"/>
              <a:t>or fewer </a:t>
            </a:r>
            <a:r>
              <a:rPr lang="en-US" dirty="0"/>
              <a:t>colors.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might be wondering which 256 (or fewer) colors</a:t>
            </a:r>
            <a:r>
              <a:rPr lang="en-US" dirty="0" smtClean="0"/>
              <a:t>?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Index </a:t>
            </a:r>
            <a:r>
              <a:rPr lang="en-US" dirty="0" smtClean="0"/>
              <a:t>color files </a:t>
            </a:r>
            <a:r>
              <a:rPr lang="en-US" dirty="0"/>
              <a:t>dedicate 8 bits (or fewer) to each color pixel in the image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Those 8 or fewer </a:t>
            </a:r>
            <a:r>
              <a:rPr lang="en-US" dirty="0" smtClean="0"/>
              <a:t>bits for </a:t>
            </a:r>
            <a:r>
              <a:rPr lang="en-US" dirty="0"/>
              <a:t>each pixel reference </a:t>
            </a:r>
            <a:r>
              <a:rPr lang="en-US" dirty="0" smtClean="0"/>
              <a:t>a </a:t>
            </a:r>
            <a:r>
              <a:rPr lang="en-US" dirty="0"/>
              <a:t>color that is described in a </a:t>
            </a:r>
            <a:r>
              <a:rPr lang="en-US" b="1" dirty="0"/>
              <a:t>color palette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85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Color Palettes</a:t>
            </a:r>
            <a:endParaRPr lang="en-US" dirty="0"/>
          </a:p>
        </p:txBody>
      </p:sp>
      <p:pic>
        <p:nvPicPr>
          <p:cNvPr id="6" name="Content Placeholder 5" descr="407150702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957" r="-12957"/>
          <a:stretch>
            <a:fillRect/>
          </a:stretch>
        </p:blipFill>
        <p:spPr>
          <a:xfrm>
            <a:off x="304800" y="1215193"/>
            <a:ext cx="7467600" cy="5280290"/>
          </a:xfrm>
        </p:spPr>
      </p:pic>
    </p:spTree>
    <p:extLst>
      <p:ext uri="{BB962C8B-B14F-4D97-AF65-F5344CB8AC3E}">
        <p14:creationId xmlns:p14="http://schemas.microsoft.com/office/powerpoint/2010/main" val="248529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Optimizing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Optimizing GIF images is thus a trade-off between trying to reduce the size </a:t>
            </a:r>
            <a:r>
              <a:rPr lang="en-US" dirty="0" smtClean="0"/>
              <a:t>of the </a:t>
            </a:r>
            <a:r>
              <a:rPr lang="en-US" dirty="0"/>
              <a:t>file as much as possible while at the same time maintaining the image’s quality.</a:t>
            </a:r>
          </a:p>
        </p:txBody>
      </p:sp>
      <p:pic>
        <p:nvPicPr>
          <p:cNvPr id="5" name="Picture 4" descr="4071507029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95600"/>
            <a:ext cx="5257800" cy="33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8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Representation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b="1" dirty="0" smtClean="0"/>
              <a:t>igital </a:t>
            </a:r>
            <a:r>
              <a:rPr lang="en-US" b="1" dirty="0"/>
              <a:t>representation </a:t>
            </a:r>
            <a:r>
              <a:rPr lang="en-US" dirty="0"/>
              <a:t>ultimately refers to </a:t>
            </a:r>
            <a:r>
              <a:rPr lang="en-US" dirty="0" smtClean="0"/>
              <a:t> representing </a:t>
            </a:r>
            <a:r>
              <a:rPr lang="en-US" dirty="0"/>
              <a:t>information as </a:t>
            </a:r>
            <a:r>
              <a:rPr lang="en-US" dirty="0" smtClean="0"/>
              <a:t>numbers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text characters are digitally represented using standardized 8-</a:t>
            </a:r>
            <a:r>
              <a:rPr lang="en-US" dirty="0" smtClean="0"/>
              <a:t>bit (</a:t>
            </a:r>
            <a:r>
              <a:rPr lang="en-US" dirty="0"/>
              <a:t>ASCII) or 16-bit (UNICODE) </a:t>
            </a:r>
            <a:r>
              <a:rPr lang="en-US" dirty="0" smtClean="0"/>
              <a:t>numbers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Finite # of text characters, infinite pictures…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colors in the color lookup table (i.e., the palette) of the GIF can be transparent</a:t>
            </a:r>
          </a:p>
        </p:txBody>
      </p:sp>
      <p:pic>
        <p:nvPicPr>
          <p:cNvPr id="6" name="Picture 5" descr="4071507030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95600"/>
            <a:ext cx="8382000" cy="26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69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Transparency Trouble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ecause </a:t>
            </a:r>
            <a:r>
              <a:rPr lang="en-US" dirty="0"/>
              <a:t>GIF has only 1-bit </a:t>
            </a:r>
            <a:r>
              <a:rPr lang="en-US" dirty="0" smtClean="0"/>
              <a:t>transparency, </a:t>
            </a:r>
            <a:r>
              <a:rPr lang="en-US" dirty="0"/>
              <a:t>transparent GIF files can also be disappointing </a:t>
            </a:r>
            <a:r>
              <a:rPr lang="en-US" dirty="0" smtClean="0"/>
              <a:t>when the </a:t>
            </a:r>
            <a:r>
              <a:rPr lang="en-US" dirty="0"/>
              <a:t>graphic contains anti-aliased edges with pixels of multiple colors</a:t>
            </a:r>
          </a:p>
        </p:txBody>
      </p:sp>
      <p:pic>
        <p:nvPicPr>
          <p:cNvPr id="5" name="Picture 4" descr="4071507031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95600"/>
            <a:ext cx="5638800" cy="35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9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/>
          <a:lstStyle/>
          <a:p>
            <a:r>
              <a:rPr lang="en-US" dirty="0"/>
              <a:t>Animations are created by having multiple frames, </a:t>
            </a:r>
            <a:r>
              <a:rPr lang="en-US" dirty="0" smtClean="0"/>
              <a:t>with each </a:t>
            </a:r>
            <a:r>
              <a:rPr lang="en-US" dirty="0"/>
              <a:t>frame the equivalent of a separate GIF image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GIF animations </a:t>
            </a:r>
            <a:r>
              <a:rPr lang="en-US" dirty="0"/>
              <a:t>were </a:t>
            </a:r>
            <a:r>
              <a:rPr lang="en-US" i="1" dirty="0"/>
              <a:t>de rigueur </a:t>
            </a:r>
            <a:r>
              <a:rPr lang="en-US" dirty="0"/>
              <a:t>back in the middle 1990s, but are now mainly used </a:t>
            </a:r>
            <a:r>
              <a:rPr lang="en-US" dirty="0" smtClean="0"/>
              <a:t>only for </a:t>
            </a:r>
            <a:r>
              <a:rPr lang="en-US" dirty="0"/>
              <a:t>advertisements or for creating retro-web experiences</a:t>
            </a:r>
          </a:p>
        </p:txBody>
      </p:sp>
    </p:spTree>
    <p:extLst>
      <p:ext uri="{BB962C8B-B14F-4D97-AF65-F5344CB8AC3E}">
        <p14:creationId xmlns:p14="http://schemas.microsoft.com/office/powerpoint/2010/main" val="1886222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PNG </a:t>
            </a:r>
            <a:r>
              <a:rPr lang="en-US" dirty="0"/>
              <a:t>(Portable Network Graphics) format is a more recent </a:t>
            </a:r>
            <a:r>
              <a:rPr lang="en-US" dirty="0" smtClean="0"/>
              <a:t>format. Its </a:t>
            </a:r>
            <a:r>
              <a:rPr lang="en-US" dirty="0"/>
              <a:t>main features are: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Lossless </a:t>
            </a:r>
            <a:r>
              <a:rPr lang="en-US" dirty="0"/>
              <a:t>compression.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8</a:t>
            </a:r>
            <a:r>
              <a:rPr lang="en-US" dirty="0"/>
              <a:t>-bit (or 1-bit, 2-bit, and 4-bit) indexed color as well as full 24-bit true </a:t>
            </a:r>
            <a:r>
              <a:rPr lang="en-US" dirty="0" smtClean="0"/>
              <a:t>color (</a:t>
            </a:r>
            <a:r>
              <a:rPr lang="en-US" dirty="0"/>
              <a:t>higher color depths are supported as well).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From 1 to 8 bits of transparency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This means that pixels can become progressively more and </a:t>
            </a:r>
            <a:r>
              <a:rPr lang="en-US" dirty="0" smtClean="0"/>
              <a:t>more transparent </a:t>
            </a:r>
            <a:r>
              <a:rPr lang="en-US" dirty="0"/>
              <a:t>along an image’s anti-aliased edges, eliminating the transparency </a:t>
            </a:r>
            <a:r>
              <a:rPr lang="en-US" dirty="0" smtClean="0"/>
              <a:t>halo of </a:t>
            </a:r>
            <a:r>
              <a:rPr lang="en-US" dirty="0"/>
              <a:t>GIF images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01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 transparency than GIF.</a:t>
            </a:r>
            <a:endParaRPr lang="en-US" dirty="0"/>
          </a:p>
        </p:txBody>
      </p:sp>
      <p:pic>
        <p:nvPicPr>
          <p:cNvPr id="6" name="Content Placeholder 5" descr="407150703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6" r="-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0290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SVG </a:t>
            </a:r>
            <a:r>
              <a:rPr lang="en-US" dirty="0"/>
              <a:t>(Scalable Vector Graphics) file format is a vector format, and now </a:t>
            </a:r>
            <a:r>
              <a:rPr lang="en-US" dirty="0" smtClean="0"/>
              <a:t>has reasonably </a:t>
            </a:r>
            <a:r>
              <a:rPr lang="en-US" dirty="0"/>
              <a:t>solid browser support on the </a:t>
            </a:r>
            <a:r>
              <a:rPr lang="en-US" dirty="0" smtClean="0"/>
              <a:t>desktop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Like all vector formats, SVG graphics do not lose quality when enlarged or </a:t>
            </a:r>
            <a:r>
              <a:rPr lang="en-US" dirty="0" smtClean="0"/>
              <a:t>reduced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SVG is an open-source standard, and the files are actually XML </a:t>
            </a:r>
            <a:r>
              <a:rPr lang="en-US" dirty="0" smtClean="0"/>
              <a:t>files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SVG files end up </a:t>
            </a:r>
            <a:r>
              <a:rPr lang="en-US" dirty="0" smtClean="0"/>
              <a:t>being part </a:t>
            </a:r>
            <a:r>
              <a:rPr lang="en-US" dirty="0"/>
              <a:t>of the HTML document, thus they can be manipulated by JavaScript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947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407150703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921" b="-399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161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other file formats for graphical </a:t>
            </a:r>
            <a:r>
              <a:rPr lang="en-US" dirty="0" smtClean="0"/>
              <a:t>information, but </a:t>
            </a:r>
            <a:r>
              <a:rPr lang="en-US" dirty="0"/>
              <a:t>b</a:t>
            </a:r>
            <a:r>
              <a:rPr lang="en-US" dirty="0" smtClean="0"/>
              <a:t>ecause </a:t>
            </a:r>
            <a:r>
              <a:rPr lang="en-US" dirty="0"/>
              <a:t>they </a:t>
            </a:r>
            <a:r>
              <a:rPr lang="en-US" dirty="0" smtClean="0"/>
              <a:t>cannot be </a:t>
            </a:r>
            <a:r>
              <a:rPr lang="en-US" dirty="0"/>
              <a:t>viewed by browsers, we are not interested in them as web </a:t>
            </a:r>
            <a:r>
              <a:rPr lang="en-US" dirty="0" smtClean="0"/>
              <a:t>developers.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Audio 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and</a:t>
            </a:r>
            <a:r>
              <a:rPr lang="en-US" dirty="0" smtClean="0">
                <a:solidFill>
                  <a:schemeClr val="tx2"/>
                </a:solidFill>
              </a:rPr>
              <a:t> VIDEO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5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674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and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</a:t>
            </a:r>
            <a:r>
              <a:rPr lang="en-US" dirty="0"/>
              <a:t>HTML5, adding audio or video to </a:t>
            </a:r>
            <a:r>
              <a:rPr lang="en-US" dirty="0" smtClean="0"/>
              <a:t>a web </a:t>
            </a:r>
            <a:r>
              <a:rPr lang="en-US" dirty="0"/>
              <a:t>page typically required making use of additional, often proprietary, plug-</a:t>
            </a:r>
            <a:r>
              <a:rPr lang="en-US" dirty="0" smtClean="0"/>
              <a:t>ins to </a:t>
            </a:r>
            <a:r>
              <a:rPr lang="en-US" dirty="0"/>
              <a:t>the </a:t>
            </a:r>
            <a:r>
              <a:rPr lang="en-US" dirty="0" smtClean="0"/>
              <a:t>browser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Perhaps the most common way of adding audio and video </a:t>
            </a:r>
            <a:r>
              <a:rPr lang="en-US" dirty="0" smtClean="0"/>
              <a:t>support until </a:t>
            </a:r>
            <a:r>
              <a:rPr lang="en-US" dirty="0"/>
              <a:t>recently was through Adobe </a:t>
            </a:r>
            <a:r>
              <a:rPr lang="en-US" dirty="0" smtClean="0"/>
              <a:t>Flash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it is </a:t>
            </a:r>
            <a:r>
              <a:rPr lang="en-US" dirty="0" smtClean="0"/>
              <a:t>possible now </a:t>
            </a:r>
            <a:r>
              <a:rPr lang="en-US" dirty="0"/>
              <a:t>with HTML5 to add these media features in HTML without the involvement </a:t>
            </a:r>
            <a:r>
              <a:rPr lang="en-US" dirty="0" smtClean="0"/>
              <a:t>of a </a:t>
            </a:r>
            <a:r>
              <a:rPr lang="en-US" dirty="0"/>
              <a:t>plug-in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71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Representation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basic categories of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Raster (a.k.a. bitmap)</a:t>
            </a:r>
          </a:p>
          <a:p>
            <a:pPr lvl="1"/>
            <a:r>
              <a:rPr lang="en-US" dirty="0"/>
              <a:t>the image is broken down into a two-dimensional grid of </a:t>
            </a:r>
            <a:r>
              <a:rPr lang="en-US" dirty="0" smtClean="0"/>
              <a:t>colored squares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Vector</a:t>
            </a:r>
          </a:p>
          <a:p>
            <a:pPr lvl="1" indent="0"/>
            <a:r>
              <a:rPr lang="en-US" dirty="0"/>
              <a:t>composed of objects such as lines, circles, Bezier curves, and polygons</a:t>
            </a:r>
          </a:p>
        </p:txBody>
      </p:sp>
    </p:spTree>
    <p:extLst>
      <p:ext uri="{BB962C8B-B14F-4D97-AF65-F5344CB8AC3E}">
        <p14:creationId xmlns:p14="http://schemas.microsoft.com/office/powerpoint/2010/main" val="32053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</a:t>
            </a:r>
            <a:r>
              <a:rPr lang="en-US" i="1" dirty="0"/>
              <a:t>lot </a:t>
            </a:r>
            <a:r>
              <a:rPr lang="en-US" dirty="0"/>
              <a:t>of different </a:t>
            </a:r>
            <a:r>
              <a:rPr lang="en-US" dirty="0" smtClean="0"/>
              <a:t>audio and </a:t>
            </a:r>
            <a:r>
              <a:rPr lang="en-US" dirty="0"/>
              <a:t>video formats, many with odd and unfamiliar names like OGG and H.</a:t>
            </a:r>
            <a:r>
              <a:rPr lang="en-US" dirty="0" smtClean="0"/>
              <a:t>264.</a:t>
            </a:r>
          </a:p>
          <a:p>
            <a:r>
              <a:rPr lang="en-US" dirty="0" smtClean="0"/>
              <a:t>Two </a:t>
            </a:r>
            <a:r>
              <a:rPr lang="en-US" dirty="0"/>
              <a:t>concepts </a:t>
            </a:r>
            <a:r>
              <a:rPr lang="en-US" dirty="0" smtClean="0"/>
              <a:t>are essential to </a:t>
            </a:r>
            <a:r>
              <a:rPr lang="en-US" dirty="0"/>
              <a:t>understanding media </a:t>
            </a:r>
            <a:r>
              <a:rPr lang="en-US" dirty="0" smtClean="0"/>
              <a:t>formats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Media encoding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 Formats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thought that </a:t>
            </a:r>
            <a:r>
              <a:rPr lang="en-US" dirty="0" smtClean="0"/>
              <a:t>image </a:t>
            </a:r>
            <a:r>
              <a:rPr lang="en-US" dirty="0"/>
              <a:t>file </a:t>
            </a:r>
            <a:r>
              <a:rPr lang="en-US" dirty="0" smtClean="0"/>
              <a:t>formats were confusing…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9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1173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Media is encoded using compression/decompression software, usually referred </a:t>
            </a:r>
            <a:r>
              <a:rPr lang="en-US" dirty="0" smtClean="0"/>
              <a:t>to as </a:t>
            </a:r>
            <a:r>
              <a:rPr lang="en-US" dirty="0"/>
              <a:t>a </a:t>
            </a:r>
            <a:r>
              <a:rPr lang="en-US" b="1" dirty="0"/>
              <a:t>codec </a:t>
            </a:r>
            <a:r>
              <a:rPr lang="en-US" dirty="0"/>
              <a:t>(for </a:t>
            </a:r>
            <a:r>
              <a:rPr lang="en-US" b="1" dirty="0"/>
              <a:t>co</a:t>
            </a:r>
            <a:r>
              <a:rPr lang="en-US" dirty="0"/>
              <a:t>mpression/</a:t>
            </a:r>
            <a:r>
              <a:rPr lang="en-US" b="1" dirty="0"/>
              <a:t>dec</a:t>
            </a:r>
            <a:r>
              <a:rPr lang="en-US" dirty="0"/>
              <a:t>ompression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AKA Media 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819400"/>
            <a:ext cx="3200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For web-based </a:t>
            </a:r>
            <a:r>
              <a:rPr lang="en-US" sz="2200" b="1" dirty="0"/>
              <a:t>video</a:t>
            </a:r>
            <a:r>
              <a:rPr lang="en-US" sz="2200" dirty="0" smtClean="0"/>
              <a:t>, three </a:t>
            </a:r>
            <a:r>
              <a:rPr lang="en-US" sz="2200" dirty="0"/>
              <a:t>main codecs: </a:t>
            </a:r>
            <a:endParaRPr lang="en-US" sz="2200" dirty="0" smtClean="0"/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/>
              <a:t>H.</a:t>
            </a:r>
            <a:r>
              <a:rPr lang="en-US" sz="2200" dirty="0" smtClean="0"/>
              <a:t>264</a:t>
            </a: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err="1" smtClean="0"/>
              <a:t>Theora</a:t>
            </a: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VP8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819400"/>
            <a:ext cx="3200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For web-based </a:t>
            </a:r>
            <a:r>
              <a:rPr lang="en-US" sz="2200" b="1" dirty="0" smtClean="0"/>
              <a:t>audio</a:t>
            </a:r>
            <a:r>
              <a:rPr lang="en-US" sz="2200" dirty="0" smtClean="0"/>
              <a:t>, three </a:t>
            </a:r>
            <a:r>
              <a:rPr lang="en-US" sz="2200" dirty="0"/>
              <a:t>main codecs: </a:t>
            </a:r>
            <a:endParaRPr lang="en-US" sz="2200" dirty="0" smtClean="0"/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MP3</a:t>
            </a: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AAC</a:t>
            </a: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err="1" smtClean="0"/>
              <a:t>Vorbis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68156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Video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MP4 container with H.264 Video and AAC Audio. </a:t>
            </a:r>
            <a:r>
              <a:rPr lang="en-US" dirty="0"/>
              <a:t>This combination </a:t>
            </a:r>
            <a:r>
              <a:rPr lang="en-US" dirty="0" smtClean="0"/>
              <a:t>is generally </a:t>
            </a:r>
            <a:r>
              <a:rPr lang="en-US" dirty="0"/>
              <a:t>referred to as </a:t>
            </a:r>
            <a:r>
              <a:rPr lang="en-US" b="1" dirty="0"/>
              <a:t>MPEG-4 </a:t>
            </a:r>
            <a:r>
              <a:rPr lang="en-US" dirty="0"/>
              <a:t>and has the </a:t>
            </a:r>
            <a:r>
              <a:rPr lang="en-US" b="1" dirty="0"/>
              <a:t>.mp4 </a:t>
            </a:r>
            <a:r>
              <a:rPr lang="en-US" dirty="0"/>
              <a:t>or </a:t>
            </a:r>
            <a:r>
              <a:rPr lang="en-US" b="1" dirty="0"/>
              <a:t>.m4v </a:t>
            </a:r>
            <a:r>
              <a:rPr lang="en-US" dirty="0"/>
              <a:t>file </a:t>
            </a:r>
            <a:r>
              <a:rPr lang="en-US" dirty="0" smtClean="0"/>
              <a:t>extension. 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dirty="0"/>
              <a:t>.264 is a powerful video codec, but because it is patented and because </a:t>
            </a:r>
            <a:r>
              <a:rPr lang="en-US" dirty="0" smtClean="0"/>
              <a:t>the browser </a:t>
            </a:r>
            <a:r>
              <a:rPr lang="en-US" dirty="0"/>
              <a:t>manufacturer must pay a licensing fee to decode it, not all </a:t>
            </a:r>
            <a:r>
              <a:rPr lang="en-US" dirty="0" smtClean="0"/>
              <a:t>browsers support it.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WebM</a:t>
            </a:r>
            <a:r>
              <a:rPr lang="en-US" b="1" dirty="0" smtClean="0"/>
              <a:t> </a:t>
            </a:r>
            <a:r>
              <a:rPr lang="en-US" b="1" dirty="0"/>
              <a:t>container with VP8 video and </a:t>
            </a:r>
            <a:r>
              <a:rPr lang="en-US" b="1" dirty="0" err="1"/>
              <a:t>Vorbis</a:t>
            </a:r>
            <a:r>
              <a:rPr lang="en-US" b="1" dirty="0"/>
              <a:t> audio. </a:t>
            </a:r>
            <a:r>
              <a:rPr lang="en-US" dirty="0"/>
              <a:t>This </a:t>
            </a:r>
            <a:r>
              <a:rPr lang="en-US" dirty="0" smtClean="0"/>
              <a:t>combination was </a:t>
            </a:r>
            <a:r>
              <a:rPr lang="en-US" dirty="0"/>
              <a:t>created by Google to be open-source and royalty free. Files using </a:t>
            </a:r>
            <a:r>
              <a:rPr lang="en-US" dirty="0" smtClean="0"/>
              <a:t>this combination </a:t>
            </a:r>
            <a:r>
              <a:rPr lang="en-US" dirty="0"/>
              <a:t>usually have the </a:t>
            </a:r>
            <a:r>
              <a:rPr lang="en-US" b="1" dirty="0"/>
              <a:t>.</a:t>
            </a:r>
            <a:r>
              <a:rPr lang="en-US" b="1" dirty="0" err="1"/>
              <a:t>webm</a:t>
            </a:r>
            <a:r>
              <a:rPr lang="en-US" b="1" dirty="0"/>
              <a:t> </a:t>
            </a:r>
            <a:r>
              <a:rPr lang="en-US" dirty="0"/>
              <a:t>file </a:t>
            </a:r>
            <a:r>
              <a:rPr lang="en-US" dirty="0" smtClean="0"/>
              <a:t>extension.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Ogg</a:t>
            </a:r>
            <a:r>
              <a:rPr lang="en-US" b="1" dirty="0" smtClean="0"/>
              <a:t> </a:t>
            </a:r>
            <a:r>
              <a:rPr lang="en-US" b="1" dirty="0"/>
              <a:t>container with </a:t>
            </a:r>
            <a:r>
              <a:rPr lang="en-US" b="1" dirty="0" err="1"/>
              <a:t>Theora</a:t>
            </a:r>
            <a:r>
              <a:rPr lang="en-US" b="1" dirty="0"/>
              <a:t> video and </a:t>
            </a:r>
            <a:r>
              <a:rPr lang="en-US" b="1" dirty="0" err="1"/>
              <a:t>Vorbis</a:t>
            </a:r>
            <a:r>
              <a:rPr lang="en-US" b="1" dirty="0"/>
              <a:t> audio. </a:t>
            </a:r>
            <a:r>
              <a:rPr lang="en-US" dirty="0"/>
              <a:t>Like the </a:t>
            </a:r>
            <a:r>
              <a:rPr lang="en-US" dirty="0" smtClean="0"/>
              <a:t>previous combination</a:t>
            </a:r>
            <a:r>
              <a:rPr lang="en-US" dirty="0"/>
              <a:t>, this one is open-source and royalty free. Files using </a:t>
            </a:r>
            <a:r>
              <a:rPr lang="en-US" dirty="0" smtClean="0"/>
              <a:t>this combination </a:t>
            </a:r>
            <a:r>
              <a:rPr lang="en-US" dirty="0"/>
              <a:t>usually have the </a:t>
            </a:r>
            <a:r>
              <a:rPr lang="en-US" b="1" dirty="0"/>
              <a:t>.</a:t>
            </a:r>
            <a:r>
              <a:rPr lang="en-US" b="1" dirty="0" err="1"/>
              <a:t>ogv</a:t>
            </a:r>
            <a:r>
              <a:rPr lang="en-US" b="1" dirty="0"/>
              <a:t> </a:t>
            </a:r>
            <a:r>
              <a:rPr lang="en-US" dirty="0"/>
              <a:t>file extension.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34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Video Support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</p:nvPr>
        </p:nvGraphicFramePr>
        <p:xfrm>
          <a:off x="1066800" y="1600200"/>
          <a:ext cx="6705601" cy="2743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27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4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43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99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7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Type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IE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Chrome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FireFox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Safari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Opera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Android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100"/>
                        <a:t>MP4+H.264+AAC</a:t>
                      </a:r>
                      <a:endParaRPr lang="en-CA" sz="11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100"/>
                        <a:t>WebM+VP8+Vorbis</a:t>
                      </a:r>
                      <a:endParaRPr lang="en-CA" sz="11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 dirty="0"/>
                        <a:t>Y</a:t>
                      </a:r>
                      <a:endParaRPr lang="en-CA" sz="12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100"/>
                        <a:t>Ogg+Theora+Vorbis</a:t>
                      </a:r>
                      <a:endParaRPr lang="en-CA" sz="11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 dirty="0"/>
                        <a:t>N</a:t>
                      </a:r>
                      <a:endParaRPr lang="en-CA" sz="12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5482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&lt;video&gt; element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407150703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6" r="-12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4753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Audio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10400" cy="45259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MP3. </a:t>
            </a:r>
            <a:r>
              <a:rPr lang="en-US" dirty="0"/>
              <a:t>Both a container format and a codec. It is patented and requires </a:t>
            </a:r>
            <a:r>
              <a:rPr lang="en-US" dirty="0" smtClean="0"/>
              <a:t>browser manufacturers </a:t>
            </a:r>
            <a:r>
              <a:rPr lang="en-US" dirty="0"/>
              <a:t>to pay licensing fees. Usually has the </a:t>
            </a:r>
            <a:r>
              <a:rPr lang="en-US" b="1" dirty="0"/>
              <a:t>.mp3 </a:t>
            </a:r>
            <a:r>
              <a:rPr lang="en-US" dirty="0"/>
              <a:t>file </a:t>
            </a:r>
            <a:r>
              <a:rPr lang="en-US" dirty="0" smtClean="0"/>
              <a:t>extension.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WAV</a:t>
            </a:r>
            <a:r>
              <a:rPr lang="en-US" b="1" dirty="0"/>
              <a:t>. </a:t>
            </a:r>
            <a:r>
              <a:rPr lang="en-US" dirty="0"/>
              <a:t>Also a container and a codec. Usually has the </a:t>
            </a:r>
            <a:r>
              <a:rPr lang="en-US" b="1" dirty="0"/>
              <a:t>.wav </a:t>
            </a:r>
            <a:r>
              <a:rPr lang="en-US" dirty="0"/>
              <a:t>file extension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endParaRPr lang="en-US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OGG</a:t>
            </a:r>
            <a:r>
              <a:rPr lang="en-US" b="1" dirty="0"/>
              <a:t>. </a:t>
            </a:r>
            <a:r>
              <a:rPr lang="en-US" dirty="0"/>
              <a:t>Container with </a:t>
            </a:r>
            <a:r>
              <a:rPr lang="en-US" dirty="0" err="1"/>
              <a:t>Vorbis</a:t>
            </a:r>
            <a:r>
              <a:rPr lang="en-US" dirty="0"/>
              <a:t> audio. Open-source. Usually has the </a:t>
            </a:r>
            <a:r>
              <a:rPr lang="en-US" b="1" dirty="0"/>
              <a:t>.</a:t>
            </a:r>
            <a:r>
              <a:rPr lang="en-US" b="1" dirty="0" err="1"/>
              <a:t>ogg</a:t>
            </a:r>
            <a:r>
              <a:rPr lang="en-US" b="1" dirty="0"/>
              <a:t> </a:t>
            </a:r>
            <a:r>
              <a:rPr lang="en-US" dirty="0" smtClean="0"/>
              <a:t>file extension.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Web</a:t>
            </a:r>
            <a:r>
              <a:rPr lang="en-US" b="1" dirty="0"/>
              <a:t>. </a:t>
            </a:r>
            <a:r>
              <a:rPr lang="en-US" dirty="0"/>
              <a:t>Container with </a:t>
            </a:r>
            <a:r>
              <a:rPr lang="en-US" dirty="0" err="1"/>
              <a:t>Vorbis</a:t>
            </a:r>
            <a:r>
              <a:rPr lang="en-US" dirty="0"/>
              <a:t> audio. Open-source. Usually has the </a:t>
            </a:r>
            <a:r>
              <a:rPr lang="en-US" b="1" dirty="0"/>
              <a:t>.</a:t>
            </a:r>
            <a:r>
              <a:rPr lang="en-US" b="1" dirty="0" err="1" smtClean="0"/>
              <a:t>webm</a:t>
            </a:r>
            <a:r>
              <a:rPr lang="en-US" b="1" dirty="0" smtClean="0"/>
              <a:t> </a:t>
            </a:r>
            <a:r>
              <a:rPr lang="en-US" dirty="0" smtClean="0"/>
              <a:t>file extension.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MP4</a:t>
            </a:r>
            <a:r>
              <a:rPr lang="en-US" b="1" dirty="0"/>
              <a:t>. </a:t>
            </a:r>
            <a:r>
              <a:rPr lang="en-US" dirty="0"/>
              <a:t>Container with AAC audio. Also requires licensing. Usually has </a:t>
            </a:r>
            <a:r>
              <a:rPr lang="en-US" dirty="0" smtClean="0"/>
              <a:t>the </a:t>
            </a:r>
            <a:r>
              <a:rPr lang="en-US" b="1" dirty="0" smtClean="0"/>
              <a:t>.m4a </a:t>
            </a:r>
            <a:r>
              <a:rPr lang="en-US" dirty="0"/>
              <a:t>file extension.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852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Audio Support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all browsers are equal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66800" y="1600200"/>
          <a:ext cx="7010401" cy="36576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92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2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18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25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 dirty="0"/>
                        <a:t>Type</a:t>
                      </a:r>
                      <a:endParaRPr lang="en-CA" sz="1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/>
                        <a:t>IE</a:t>
                      </a:r>
                      <a:endParaRPr lang="en-CA" sz="16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 dirty="0"/>
                        <a:t>Chrome</a:t>
                      </a:r>
                      <a:endParaRPr lang="en-CA" sz="1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/>
                        <a:t>FireFox</a:t>
                      </a:r>
                      <a:endParaRPr lang="en-CA" sz="16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/>
                        <a:t>Safari</a:t>
                      </a:r>
                      <a:endParaRPr lang="en-CA" sz="16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/>
                        <a:t>Opera</a:t>
                      </a:r>
                      <a:endParaRPr lang="en-CA" sz="16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 dirty="0"/>
                        <a:t>Android</a:t>
                      </a:r>
                      <a:endParaRPr lang="en-CA" sz="1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200"/>
                        <a:t>MP3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Partial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N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200"/>
                        <a:t>WAV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N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200"/>
                        <a:t>OGG+Vorbis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N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Y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Y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N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200" dirty="0" err="1"/>
                        <a:t>WebM+Vorbis</a:t>
                      </a:r>
                      <a:endParaRPr lang="en-CA" sz="12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N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Y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N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Y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050" b="1" dirty="0">
                          <a:latin typeface="Calibri"/>
                          <a:ea typeface="Times New Roman"/>
                          <a:cs typeface="Times New Roman"/>
                        </a:rPr>
                        <a:t>MP4+AAC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>
                          <a:latin typeface="Constantia"/>
                          <a:ea typeface="Times New Roman"/>
                          <a:cs typeface="Times New Roman"/>
                        </a:rPr>
                        <a:t>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>
                          <a:latin typeface="Constantia"/>
                          <a:ea typeface="Times New Roman"/>
                          <a:cs typeface="Times New Roman"/>
                        </a:rPr>
                        <a:t>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>
                          <a:latin typeface="Constantia"/>
                          <a:ea typeface="Times New Roman"/>
                          <a:cs typeface="Times New Roman"/>
                        </a:rPr>
                        <a:t>Partial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>
                          <a:latin typeface="Constantia"/>
                          <a:ea typeface="Times New Roman"/>
                          <a:cs typeface="Times New Roman"/>
                        </a:rPr>
                        <a:t>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>
                          <a:latin typeface="Constantia"/>
                          <a:ea typeface="Times New Roman"/>
                          <a:cs typeface="Times New Roman"/>
                        </a:rPr>
                        <a:t>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 dirty="0">
                          <a:latin typeface="Constantia"/>
                          <a:ea typeface="Times New Roman"/>
                          <a:cs typeface="Times New Roman"/>
                        </a:rPr>
                        <a:t>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9471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&lt;audio&gt; element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all browsers are equal</a:t>
            </a:r>
            <a:endParaRPr lang="en-US" dirty="0"/>
          </a:p>
        </p:txBody>
      </p:sp>
      <p:pic>
        <p:nvPicPr>
          <p:cNvPr id="6" name="Content Placeholder 5" descr="407150703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85" b="-200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34043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02010"/>
                </a:solidFill>
              </a:rPr>
              <a:t>HTML</a:t>
            </a:r>
            <a:r>
              <a:rPr lang="en-US" dirty="0">
                <a:solidFill>
                  <a:srgbClr val="202010"/>
                </a:solidFill>
              </a:rPr>
              <a:t>5</a:t>
            </a:r>
            <a:r>
              <a:rPr lang="en-US" dirty="0" smtClean="0">
                <a:solidFill>
                  <a:schemeClr val="tx2"/>
                </a:solidFill>
              </a:rPr>
              <a:t> Canvas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/>
              <a:t>6</a:t>
            </a:r>
            <a:r>
              <a:rPr lang="en-US" dirty="0" smtClean="0"/>
              <a:t>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644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&lt;canvas&gt; element is often compared to the Flash environment, since </a:t>
            </a:r>
            <a:r>
              <a:rPr lang="en-US" dirty="0" smtClean="0"/>
              <a:t>like Flash </a:t>
            </a:r>
            <a:r>
              <a:rPr lang="en-US" dirty="0"/>
              <a:t>the &lt;canvas&gt; element can be used to create animations, games, and other </a:t>
            </a:r>
            <a:r>
              <a:rPr lang="en-US" dirty="0" smtClean="0"/>
              <a:t>forms of interactivity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There are </a:t>
            </a:r>
            <a:r>
              <a:rPr lang="en-US" dirty="0"/>
              <a:t>a variety of specialized JavaScript libraries such as </a:t>
            </a:r>
            <a:r>
              <a:rPr lang="en-US" dirty="0" err="1"/>
              <a:t>KineticJS</a:t>
            </a:r>
            <a:r>
              <a:rPr lang="en-US" dirty="0"/>
              <a:t>, </a:t>
            </a:r>
            <a:r>
              <a:rPr lang="en-US" dirty="0" err="1"/>
              <a:t>EaselJS</a:t>
            </a:r>
            <a:r>
              <a:rPr lang="en-US" dirty="0"/>
              <a:t>, and </a:t>
            </a:r>
            <a:r>
              <a:rPr lang="en-US" dirty="0" err="1" smtClean="0"/>
              <a:t>Fabric.js</a:t>
            </a:r>
            <a:r>
              <a:rPr lang="en-US" dirty="0" smtClean="0"/>
              <a:t> </a:t>
            </a:r>
            <a:r>
              <a:rPr lang="en-US" dirty="0"/>
              <a:t>to aid in the process of creating &lt;canvas&gt; and JavaScript-based sites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65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Image</a:t>
            </a:r>
            <a:endParaRPr lang="en-US" dirty="0"/>
          </a:p>
        </p:txBody>
      </p:sp>
      <p:pic>
        <p:nvPicPr>
          <p:cNvPr id="5" name="Content Placeholder 4" descr="407150700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61" b="-8061"/>
          <a:stretch>
            <a:fillRect/>
          </a:stretch>
        </p:blipFill>
        <p:spPr>
          <a:xfrm>
            <a:off x="914400" y="1722437"/>
            <a:ext cx="6400800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close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Canvas</a:t>
            </a:r>
            <a:endParaRPr lang="en-US" dirty="0"/>
          </a:p>
        </p:txBody>
      </p:sp>
      <p:pic>
        <p:nvPicPr>
          <p:cNvPr id="6" name="Content Placeholder 5" descr="407150703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03" r="-36203"/>
          <a:stretch>
            <a:fillRect/>
          </a:stretch>
        </p:blipFill>
        <p:spPr>
          <a:xfrm>
            <a:off x="-609600" y="914399"/>
            <a:ext cx="7924800" cy="5603573"/>
          </a:xfrm>
        </p:spPr>
      </p:pic>
    </p:spTree>
    <p:extLst>
      <p:ext uri="{BB962C8B-B14F-4D97-AF65-F5344CB8AC3E}">
        <p14:creationId xmlns:p14="http://schemas.microsoft.com/office/powerpoint/2010/main" val="329551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</a:t>
            </a:r>
            <a:r>
              <a:rPr lang="en-US"/>
              <a:t>Y</a:t>
            </a:r>
            <a:r>
              <a:rPr lang="en-US" smtClean="0"/>
              <a:t>ou’ve </a:t>
            </a:r>
            <a:r>
              <a:rPr lang="en-US" dirty="0" smtClean="0"/>
              <a:t>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Digital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Representation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Color </a:t>
            </a:r>
          </a:p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Models</a:t>
            </a:r>
            <a:endParaRPr lang="en-US" sz="28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Image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Concepts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File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Formats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Audio</a:t>
            </a:r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 and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Video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HTML5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 Canvas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4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Images</a:t>
            </a:r>
            <a:endParaRPr lang="en-US" dirty="0"/>
          </a:p>
        </p:txBody>
      </p:sp>
      <p:pic>
        <p:nvPicPr>
          <p:cNvPr id="5" name="Content Placeholder 4" descr="407150700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19" b="-1581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3716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main advantage of vector images is that </a:t>
            </a:r>
            <a:r>
              <a:rPr lang="en-US" dirty="0" smtClean="0"/>
              <a:t>they </a:t>
            </a:r>
            <a:r>
              <a:rPr lang="en-US" dirty="0"/>
              <a:t>can be shrunken or enlarged without a loss of quality</a:t>
            </a:r>
          </a:p>
        </p:txBody>
      </p:sp>
    </p:spTree>
    <p:extLst>
      <p:ext uri="{BB962C8B-B14F-4D97-AF65-F5344CB8AC3E}">
        <p14:creationId xmlns:p14="http://schemas.microsoft.com/office/powerpoint/2010/main" val="8044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2318</TotalTime>
  <Words>2689</Words>
  <Application>Microsoft Office PowerPoint</Application>
  <PresentationFormat>On-screen Show (4:3)</PresentationFormat>
  <Paragraphs>387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Calibri</vt:lpstr>
      <vt:lpstr>Constantia</vt:lpstr>
      <vt:lpstr>Rockwell</vt:lpstr>
      <vt:lpstr>Rockwell Condensed</vt:lpstr>
      <vt:lpstr>Rockwell Extra Bold</vt:lpstr>
      <vt:lpstr>Times New Roman</vt:lpstr>
      <vt:lpstr>Wingdings</vt:lpstr>
      <vt:lpstr>Presentation</vt:lpstr>
      <vt:lpstr>Web Media</vt:lpstr>
      <vt:lpstr>Objectives</vt:lpstr>
      <vt:lpstr>Digital Representation of Images</vt:lpstr>
      <vt:lpstr>Digital Representation</vt:lpstr>
      <vt:lpstr>Digital Representation</vt:lpstr>
      <vt:lpstr>Digital Representation</vt:lpstr>
      <vt:lpstr>Digital Representation</vt:lpstr>
      <vt:lpstr>Raster Image</vt:lpstr>
      <vt:lpstr>Vector Images</vt:lpstr>
      <vt:lpstr>Vector vs Raster</vt:lpstr>
      <vt:lpstr>Color models</vt:lpstr>
      <vt:lpstr>Multiple Models</vt:lpstr>
      <vt:lpstr>RGB</vt:lpstr>
      <vt:lpstr>RGB</vt:lpstr>
      <vt:lpstr>RGB</vt:lpstr>
      <vt:lpstr>RGB</vt:lpstr>
      <vt:lpstr>CMYK </vt:lpstr>
      <vt:lpstr>CMYK </vt:lpstr>
      <vt:lpstr>Gamut</vt:lpstr>
      <vt:lpstr>HSL/HSB </vt:lpstr>
      <vt:lpstr>HSL/HSB </vt:lpstr>
      <vt:lpstr>HSL </vt:lpstr>
      <vt:lpstr>Opacity </vt:lpstr>
      <vt:lpstr>Opacity </vt:lpstr>
      <vt:lpstr>Opacity </vt:lpstr>
      <vt:lpstr>Color Relationships</vt:lpstr>
      <vt:lpstr>Color Relationships</vt:lpstr>
      <vt:lpstr>Color Relationships</vt:lpstr>
      <vt:lpstr>Color Relationships</vt:lpstr>
      <vt:lpstr>Color Relationships</vt:lpstr>
      <vt:lpstr>Color Relationships</vt:lpstr>
      <vt:lpstr>Image Concepts</vt:lpstr>
      <vt:lpstr>Color Depth</vt:lpstr>
      <vt:lpstr>Color Depth</vt:lpstr>
      <vt:lpstr>Color Depth</vt:lpstr>
      <vt:lpstr>Color Depth</vt:lpstr>
      <vt:lpstr>Dithering</vt:lpstr>
      <vt:lpstr>Image size</vt:lpstr>
      <vt:lpstr>Image resize</vt:lpstr>
      <vt:lpstr>Interpolate</vt:lpstr>
      <vt:lpstr>Interpolate</vt:lpstr>
      <vt:lpstr>Enlarging and Reducing</vt:lpstr>
      <vt:lpstr>The browser is fast</vt:lpstr>
      <vt:lpstr>The browser is fast</vt:lpstr>
      <vt:lpstr>The browser is fast</vt:lpstr>
      <vt:lpstr>Display Resolution</vt:lpstr>
      <vt:lpstr>Display Resolution</vt:lpstr>
      <vt:lpstr>High Density complication</vt:lpstr>
      <vt:lpstr>File Formats</vt:lpstr>
      <vt:lpstr>File formats</vt:lpstr>
      <vt:lpstr>JPG</vt:lpstr>
      <vt:lpstr>JPG</vt:lpstr>
      <vt:lpstr>JPG</vt:lpstr>
      <vt:lpstr>GIF</vt:lpstr>
      <vt:lpstr>GIF</vt:lpstr>
      <vt:lpstr>GIF</vt:lpstr>
      <vt:lpstr>GIF</vt:lpstr>
      <vt:lpstr>GIF</vt:lpstr>
      <vt:lpstr>GIF</vt:lpstr>
      <vt:lpstr>GIF</vt:lpstr>
      <vt:lpstr>GIF</vt:lpstr>
      <vt:lpstr>GIF</vt:lpstr>
      <vt:lpstr>PNG</vt:lpstr>
      <vt:lpstr>PNG</vt:lpstr>
      <vt:lpstr>SVG</vt:lpstr>
      <vt:lpstr>SVG</vt:lpstr>
      <vt:lpstr>Other Formats</vt:lpstr>
      <vt:lpstr>Audio and VIDEO</vt:lpstr>
      <vt:lpstr>Audio and Video</vt:lpstr>
      <vt:lpstr>Media Concepts</vt:lpstr>
      <vt:lpstr>Media Encoding</vt:lpstr>
      <vt:lpstr>Browser Video Support</vt:lpstr>
      <vt:lpstr>Browser Video Support</vt:lpstr>
      <vt:lpstr>Using the &lt;video&gt; element</vt:lpstr>
      <vt:lpstr>Browser Audio Support</vt:lpstr>
      <vt:lpstr>Browser Audio Support</vt:lpstr>
      <vt:lpstr>Using the &lt;audio&gt; element</vt:lpstr>
      <vt:lpstr>HTML5 Canvas</vt:lpstr>
      <vt:lpstr>HTML5 Canvas</vt:lpstr>
      <vt:lpstr>HTML5 Canvas</vt:lpstr>
      <vt:lpstr>What You’ve Learned</vt:lpstr>
    </vt:vector>
  </TitlesOfParts>
  <Company>Mount Royal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yang</cp:lastModifiedBy>
  <cp:revision>500</cp:revision>
  <dcterms:created xsi:type="dcterms:W3CDTF">2012-11-14T17:20:48Z</dcterms:created>
  <dcterms:modified xsi:type="dcterms:W3CDTF">2016-05-03T17:13:34Z</dcterms:modified>
</cp:coreProperties>
</file>